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8"/>
  </p:notesMasterIdLst>
  <p:sldIdLst>
    <p:sldId id="284" r:id="rId2"/>
    <p:sldId id="286" r:id="rId3"/>
    <p:sldId id="287" r:id="rId4"/>
    <p:sldId id="288" r:id="rId5"/>
    <p:sldId id="289" r:id="rId6"/>
    <p:sldId id="291" r:id="rId7"/>
    <p:sldId id="292" r:id="rId8"/>
    <p:sldId id="293" r:id="rId9"/>
    <p:sldId id="294" r:id="rId10"/>
    <p:sldId id="295" r:id="rId11"/>
    <p:sldId id="312" r:id="rId12"/>
    <p:sldId id="313" r:id="rId13"/>
    <p:sldId id="314" r:id="rId14"/>
    <p:sldId id="315" r:id="rId15"/>
    <p:sldId id="316" r:id="rId16"/>
    <p:sldId id="317" r:id="rId17"/>
    <p:sldId id="318" r:id="rId18"/>
    <p:sldId id="320" r:id="rId19"/>
    <p:sldId id="321" r:id="rId20"/>
    <p:sldId id="322" r:id="rId21"/>
    <p:sldId id="256" r:id="rId22"/>
    <p:sldId id="258" r:id="rId23"/>
    <p:sldId id="259" r:id="rId24"/>
    <p:sldId id="260" r:id="rId25"/>
    <p:sldId id="265" r:id="rId26"/>
    <p:sldId id="261" r:id="rId27"/>
    <p:sldId id="262" r:id="rId28"/>
    <p:sldId id="263" r:id="rId29"/>
    <p:sldId id="264" r:id="rId30"/>
    <p:sldId id="266" r:id="rId31"/>
    <p:sldId id="267" r:id="rId32"/>
    <p:sldId id="268" r:id="rId33"/>
    <p:sldId id="269"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880" y="-112"/>
      </p:cViewPr>
      <p:guideLst>
        <p:guide orient="horz" pos="2400"/>
        <p:guide pos="3200"/>
      </p:guideLst>
    </p:cSldViewPr>
  </p:slideViewPr>
  <p:notesTextViewPr>
    <p:cViewPr>
      <p:scale>
        <a:sx n="100" d="100"/>
        <a:sy n="100" d="100"/>
      </p:scale>
      <p:origin x="0" y="0"/>
    </p:cViewPr>
  </p:notesTextViewPr>
  <p:sorterViewPr>
    <p:cViewPr>
      <p:scale>
        <a:sx n="66" d="100"/>
        <a:sy n="66" d="100"/>
      </p:scale>
      <p:origin x="0" y="3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52299795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Inquiry question: How does search work on the web?</a:t>
            </a: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Students will identify the basic parts of a web search engine search page.</a:t>
            </a: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Students will learn to "read" a web search results page.</a:t>
            </a:r>
          </a:p>
          <a:p>
            <a:endParaRPr lang="en-US" sz="1466">
              <a:solidFill>
                <a:srgbClr val="000000"/>
              </a:solidFill>
              <a:latin typeface="Arial"/>
              <a:ea typeface="Arial"/>
              <a:cs typeface="Arial"/>
              <a:sym typeface="Arial"/>
            </a:endParaRP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Today we will learn the basic of how to use a search engine. We will be using Google.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This is what the homepage looks like, you find it by entering google.com in the address bar of your browser.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When you want to find information with Google, you click in the search box on the homepage.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You can tell you are there when you see your cursor blinking in the box.</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Then, type the words you want to find into the search box like this.  (Demonstrate in an open browser, if available)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When you are done, you can either click the button here that says "Google Search," or you can simply hit the "enter" button on your keyboard.</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(You can open a browser such as Chrome, Firefox, or Safari and demonstrate where students might type a search into the browser's toolbar. In Chrome, you type both queries and addresses into the address bar. In other browsers, the long bar across the top of the browser is for entering addresses, and the smaller box--often in the upper right-hand corner--is for entering queries.)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Have students enter a simple query try the "I'm Feeling Lucky" button. Ask them to observe what happens.</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Possible answer: I'm Feeling Lucky does not take me to search results, but takes me directly to the page that Google would give as my first result to the query I entered.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If you are looking for something that is not necessarily on a typical web page, you might want to click on one of these links and use one of Google's special search tools.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From here, you can go directly into Google Images, Google Books, etc. We'll talk about these tools in a later lesson.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Show students the link to the Advanced search page, and take a quick look at the advanced search box. Together or individually, try using several of the boxes to run a more complex search.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Point out the Languages Tools link on the Google homepage an click through to the Language Tools page.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Features include:</a:t>
            </a:r>
          </a:p>
          <a:p>
            <a:endParaRPr lang="en-US" sz="1466">
              <a:solidFill>
                <a:srgbClr val="000000"/>
              </a:solidFill>
              <a:latin typeface="Arial"/>
              <a:ea typeface="Arial"/>
              <a:cs typeface="Arial"/>
              <a:sym typeface="Arial"/>
            </a:endParaRPr>
          </a:p>
          <a:p>
            <a:pPr rtl="0">
              <a:lnSpc>
                <a:spcPct val="100000"/>
              </a:lnSpc>
              <a:buNone/>
            </a:pPr>
            <a:r>
              <a:rPr lang="en-US" sz="1466" b="1">
                <a:solidFill>
                  <a:srgbClr val="000000"/>
                </a:solidFill>
                <a:latin typeface="Arial"/>
                <a:ea typeface="Arial"/>
                <a:cs typeface="Arial"/>
                <a:sym typeface="Arial"/>
              </a:rPr>
              <a:t>Translated search:</a:t>
            </a:r>
            <a:r>
              <a:rPr lang="en-US" sz="1466" b="0">
                <a:solidFill>
                  <a:srgbClr val="000000"/>
                </a:solidFill>
                <a:latin typeface="Arial"/>
                <a:ea typeface="Arial"/>
                <a:cs typeface="Arial"/>
                <a:sym typeface="Arial"/>
              </a:rPr>
              <a:t> search in English, Google translates the search to appropriate languages, translates results back into English, and gives them to you.</a:t>
            </a:r>
          </a:p>
          <a:p>
            <a:endParaRPr lang="en-US" sz="1466" b="0">
              <a:solidFill>
                <a:srgbClr val="000000"/>
              </a:solidFill>
              <a:latin typeface="Arial"/>
              <a:ea typeface="Arial"/>
              <a:cs typeface="Arial"/>
              <a:sym typeface="Arial"/>
            </a:endParaRPr>
          </a:p>
          <a:p>
            <a:pPr rtl="0">
              <a:lnSpc>
                <a:spcPct val="100000"/>
              </a:lnSpc>
              <a:buNone/>
            </a:pPr>
            <a:r>
              <a:rPr lang="en-US" sz="1466" b="1">
                <a:solidFill>
                  <a:srgbClr val="000000"/>
                </a:solidFill>
                <a:latin typeface="Arial"/>
                <a:ea typeface="Arial"/>
                <a:cs typeface="Arial"/>
                <a:sym typeface="Arial"/>
              </a:rPr>
              <a:t>Translate text:</a:t>
            </a:r>
            <a:r>
              <a:rPr lang="en-US" sz="1466" b="0">
                <a:solidFill>
                  <a:srgbClr val="000000"/>
                </a:solidFill>
                <a:latin typeface="Arial"/>
                <a:ea typeface="Arial"/>
                <a:cs typeface="Arial"/>
                <a:sym typeface="Arial"/>
              </a:rPr>
              <a:t> Enter a phrase or more, and Google will translate it into the language you chose.</a:t>
            </a:r>
          </a:p>
          <a:p>
            <a:endParaRPr lang="en-US" sz="1466" b="0">
              <a:solidFill>
                <a:srgbClr val="000000"/>
              </a:solidFill>
              <a:latin typeface="Arial"/>
              <a:ea typeface="Arial"/>
              <a:cs typeface="Arial"/>
              <a:sym typeface="Arial"/>
            </a:endParaRPr>
          </a:p>
          <a:p>
            <a:pPr rtl="0">
              <a:lnSpc>
                <a:spcPct val="100000"/>
              </a:lnSpc>
              <a:buNone/>
            </a:pPr>
            <a:r>
              <a:rPr lang="en-US" sz="1466" b="1">
                <a:solidFill>
                  <a:srgbClr val="000000"/>
                </a:solidFill>
                <a:latin typeface="Arial"/>
                <a:ea typeface="Arial"/>
                <a:cs typeface="Arial"/>
                <a:sym typeface="Arial"/>
              </a:rPr>
              <a:t>Translate a webpage: </a:t>
            </a:r>
            <a:r>
              <a:rPr lang="en-US" sz="1466" b="0">
                <a:solidFill>
                  <a:srgbClr val="000000"/>
                </a:solidFill>
                <a:latin typeface="Arial"/>
                <a:ea typeface="Arial"/>
                <a:cs typeface="Arial"/>
                <a:sym typeface="Arial"/>
              </a:rPr>
              <a:t>Give the web address of a page, and have the contents translated into the language of your choice.</a:t>
            </a:r>
          </a:p>
          <a:p>
            <a:endParaRPr lang="en-US" sz="1466" b="0">
              <a:solidFill>
                <a:srgbClr val="000000"/>
              </a:solidFill>
              <a:latin typeface="Arial"/>
              <a:ea typeface="Arial"/>
              <a:cs typeface="Arial"/>
              <a:sym typeface="Arial"/>
            </a:endParaRPr>
          </a:p>
          <a:p>
            <a:pPr rtl="0">
              <a:lnSpc>
                <a:spcPct val="100000"/>
              </a:lnSpc>
              <a:buNone/>
            </a:pPr>
            <a:r>
              <a:rPr lang="en-US" sz="1466" b="1">
                <a:solidFill>
                  <a:srgbClr val="000000"/>
                </a:solidFill>
                <a:latin typeface="Arial"/>
                <a:ea typeface="Arial"/>
                <a:cs typeface="Arial"/>
                <a:sym typeface="Arial"/>
              </a:rPr>
              <a:t>Use the Google interface in your language:</a:t>
            </a:r>
            <a:r>
              <a:rPr lang="en-US" sz="1466" b="0">
                <a:solidFill>
                  <a:srgbClr val="000000"/>
                </a:solidFill>
                <a:latin typeface="Arial"/>
                <a:ea typeface="Arial"/>
                <a:cs typeface="Arial"/>
                <a:sym typeface="Arial"/>
              </a:rPr>
              <a:t> Operate Google in another language--but beware of changing it to something that you can't read so you can't find the link to  change it back to English!</a:t>
            </a:r>
          </a:p>
          <a:p>
            <a:endParaRPr lang="en-US" sz="1466" b="0">
              <a:solidFill>
                <a:srgbClr val="000000"/>
              </a:solidFill>
              <a:latin typeface="Arial"/>
              <a:ea typeface="Arial"/>
              <a:cs typeface="Arial"/>
              <a:sym typeface="Arial"/>
            </a:endParaRPr>
          </a:p>
          <a:p>
            <a:pPr rtl="0">
              <a:lnSpc>
                <a:spcPct val="100000"/>
              </a:lnSpc>
              <a:buNone/>
            </a:pPr>
            <a:r>
              <a:rPr lang="en-US" sz="1466" b="1">
                <a:solidFill>
                  <a:srgbClr val="000000"/>
                </a:solidFill>
                <a:latin typeface="Arial"/>
                <a:ea typeface="Arial"/>
                <a:cs typeface="Arial"/>
                <a:sym typeface="Arial"/>
              </a:rPr>
              <a:t>Visit Google's site in your local domain:</a:t>
            </a:r>
            <a:r>
              <a:rPr lang="en-US" sz="1466" b="0">
                <a:solidFill>
                  <a:srgbClr val="000000"/>
                </a:solidFill>
                <a:latin typeface="Arial"/>
                <a:ea typeface="Arial"/>
                <a:cs typeface="Arial"/>
                <a:sym typeface="Arial"/>
              </a:rPr>
              <a:t> Visit Google's search page for Japan, Peru, and over 180 different locales!</a:t>
            </a:r>
          </a:p>
          <a:p>
            <a:endParaRPr lang="en-US" sz="1466" b="0">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Together or individually, try translating a word or phrase, and click through to another country's Google homepage.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Now that you have run a search, you need to understand how the search results page is laid out.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Introduce: </a:t>
            </a:r>
          </a:p>
          <a:p>
            <a:pPr marL="381000" marR="0" lvl="0" indent="-220133" algn="l"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search bar</a:t>
            </a:r>
          </a:p>
          <a:p>
            <a:pPr marL="381000" marR="0" lvl="0" indent="-220133" algn="l"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left panel (the subject of later lessons)</a:t>
            </a:r>
          </a:p>
          <a:p>
            <a:pPr marL="381000" marR="0" lvl="0" indent="-220133" algn="l"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organic search results</a:t>
            </a:r>
          </a:p>
          <a:p>
            <a:pPr marL="381000" marR="0" lvl="0" indent="-220133" algn="l"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sponsored links (ads)</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As you click, each of these sections will be highlighted, and the next click will show the section's name.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(1)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The first thing you see is the title.</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The title for the page is usually decided by the person who created it.</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Here, notice that the title tells us both the name of the page, "The Pesident's Job," and the name of the website from which it comes, "Scholastic.com."</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(click)</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(2) </a:t>
            </a:r>
          </a:p>
          <a:p>
            <a:pPr rtl="0">
              <a:lnSpc>
                <a:spcPct val="100000"/>
              </a:lnSpc>
              <a:buNone/>
            </a:pPr>
            <a:r>
              <a:rPr lang="en-US" sz="1466">
                <a:solidFill>
                  <a:srgbClr val="000000"/>
                </a:solidFill>
                <a:latin typeface="Arial"/>
                <a:ea typeface="Arial"/>
                <a:cs typeface="Arial"/>
                <a:sym typeface="Arial"/>
              </a:rPr>
              <a:t>The information in black underneath the title is called the snippet.</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The snippet gives you a sense of what you will find on the page, and what it has to do with the search you entered.</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This description was written by the website's author to help you understand what the page is about. Sometimes, Google shows you where your search term appears on the page, with a few words surrounding it to give you a sense of the context in which it appears.</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(click)</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(3)</a:t>
            </a:r>
          </a:p>
          <a:p>
            <a:pPr rtl="0">
              <a:lnSpc>
                <a:spcPct val="100000"/>
              </a:lnSpc>
              <a:buNone/>
            </a:pPr>
            <a:r>
              <a:rPr lang="en-US" sz="1466">
                <a:solidFill>
                  <a:srgbClr val="000000"/>
                </a:solidFill>
                <a:latin typeface="Arial"/>
                <a:ea typeface="Arial"/>
                <a:cs typeface="Arial"/>
                <a:sym typeface="Arial"/>
              </a:rPr>
              <a:t>Below the snippet, in green, is the web address. It is the address for the webpage that you will visit if you click on this result.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(click)</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(4)</a:t>
            </a:r>
          </a:p>
          <a:p>
            <a:pPr rtl="0">
              <a:lnSpc>
                <a:spcPct val="100000"/>
              </a:lnSpc>
              <a:buNone/>
            </a:pPr>
            <a:r>
              <a:rPr lang="en-US" sz="1466">
                <a:solidFill>
                  <a:srgbClr val="000000"/>
                </a:solidFill>
                <a:latin typeface="Arial"/>
                <a:ea typeface="Arial"/>
                <a:cs typeface="Arial"/>
                <a:sym typeface="Arial"/>
              </a:rPr>
              <a:t>The cached link shows you exactly what this web page looked like when Google last visited it.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If you click on the cached link, you will see a copy of the page as it existed at that time.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This cached link is particularly helpful if the webpage has changed very recently and the information you want is no longer there.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You can just click on the cached link and see what it was that Google found the last time we visited the page.</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You can also use the cached link if the page you want to visit is not functioning, or has been removed.</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(click)</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(5)</a:t>
            </a:r>
          </a:p>
          <a:p>
            <a:pPr rtl="0">
              <a:lnSpc>
                <a:spcPct val="100000"/>
              </a:lnSpc>
              <a:buNone/>
            </a:pPr>
            <a:r>
              <a:rPr lang="en-US" sz="1466">
                <a:solidFill>
                  <a:srgbClr val="000000"/>
                </a:solidFill>
                <a:latin typeface="Arial"/>
                <a:ea typeface="Arial"/>
                <a:cs typeface="Arial"/>
                <a:sym typeface="Arial"/>
              </a:rPr>
              <a:t>Finally, if you find that this page does a good job meeting your needs, you can click on the similar items link to find more pages that have similar content.</a:t>
            </a:r>
          </a:p>
          <a:p>
            <a:endParaRPr lang="en-US" sz="1466">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"Snippet" a fictional web site - Students write up search results, like they saw in </a:t>
            </a:r>
            <a:r>
              <a:rPr lang="en-US" sz="1466">
                <a:solidFill>
                  <a:srgbClr val="38761D"/>
                </a:solidFill>
                <a:latin typeface="Arial"/>
                <a:ea typeface="Arial"/>
                <a:cs typeface="Arial"/>
                <a:sym typeface="Arial"/>
              </a:rPr>
              <a:t>[Slide #11]</a:t>
            </a:r>
            <a:r>
              <a:rPr lang="en-US" sz="1466">
                <a:solidFill>
                  <a:srgbClr val="000000"/>
                </a:solidFill>
                <a:latin typeface="Arial"/>
                <a:ea typeface="Arial"/>
                <a:cs typeface="Arial"/>
                <a:sym typeface="Arial"/>
              </a:rPr>
              <a:t>, of a website about themselves or interview a class member and write up search results about a fictional web page a class member might have.  Questions to ask: If they had a web site, what would a search engine show about their site?  Include: title, snippet, URL and similar pages. Share student created fictional search results with class to determine understanding of search results and what they mean.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Inquiry questions: Which link should I follow? Which search result has what I need?</a:t>
            </a:r>
          </a:p>
          <a:p>
            <a:endParaRPr lang="en-US" sz="1466">
              <a:solidFill>
                <a:srgbClr val="000000"/>
              </a:solidFill>
              <a:latin typeface="Arial"/>
              <a:ea typeface="Arial"/>
              <a:cs typeface="Arial"/>
              <a:sym typeface="Arial"/>
            </a:endParaRP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Students will learn to understand what the different parts of search results suggest about the content of the pages they offer.</a:t>
            </a: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Students will learn to interpret these results in order to pick the best sources without reading every page.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The teacher explains: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"If you were cutting up a pineapple for the first time, how would you learn to do it?"</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Students guess how to search and anticipate how to read the search results.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For example, the query [cut pineapple] brings back a full screen of videos that show exactly how to do that successfully.</a:t>
            </a:r>
          </a:p>
          <a:p>
            <a:endParaRPr lang="en-US" sz="1466">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Then teacher explains: </a:t>
            </a:r>
          </a:p>
          <a:p>
            <a:endParaRPr lang="en-US" sz="1466" i="0">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“Now, let’s say you want to get a pet dog, but you think you want a pure-breed so you can compete in dog shows. If you search for what different breeds of dogs there are, how do you pick which page to visit?” </a:t>
            </a:r>
          </a:p>
          <a:p>
            <a:endParaRPr lang="en-US" sz="1466" i="0">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Brings back pages:</a:t>
            </a:r>
          </a:p>
          <a:p>
            <a:pPr marL="381000" marR="0" lvl="0" indent="-220133" algn="l" rtl="0">
              <a:lnSpc>
                <a:spcPct val="100000"/>
              </a:lnSpc>
              <a:spcBef>
                <a:spcPts val="0"/>
              </a:spcBef>
              <a:spcAft>
                <a:spcPts val="0"/>
              </a:spcAft>
              <a:buClr>
                <a:srgbClr val="000000"/>
              </a:buClr>
              <a:buSzPct val="296296"/>
              <a:buFont typeface="Arial"/>
              <a:buChar char="•"/>
            </a:pPr>
            <a:r>
              <a:rPr lang="en-US" sz="1466" i="0">
                <a:solidFill>
                  <a:srgbClr val="000000"/>
                </a:solidFill>
                <a:latin typeface="arial"/>
                <a:ea typeface="arial"/>
                <a:cs typeface="arial"/>
                <a:sym typeface="arial"/>
              </a:rPr>
              <a:t>snippets indicate various numbers of types of breeds (one indicates “over 195,” another “over 300”)</a:t>
            </a:r>
            <a:r>
              <a:rPr lang="en-US" sz="1466">
                <a:solidFill>
                  <a:srgbClr val="000000"/>
                </a:solidFill>
                <a:latin typeface="arial"/>
                <a:ea typeface="arial"/>
                <a:cs typeface="arial"/>
                <a:sym typeface="arial"/>
              </a:rPr>
              <a:t> </a:t>
            </a:r>
          </a:p>
          <a:p>
            <a:pPr marL="381000" marR="0" lvl="0" indent="-220133" algn="l" rtl="0">
              <a:lnSpc>
                <a:spcPct val="100000"/>
              </a:lnSpc>
              <a:spcBef>
                <a:spcPts val="0"/>
              </a:spcBef>
              <a:spcAft>
                <a:spcPts val="0"/>
              </a:spcAft>
              <a:buClr>
                <a:srgbClr val="000000"/>
              </a:buClr>
              <a:buSzPct val="296296"/>
              <a:buFont typeface="Arial"/>
              <a:buChar char="•"/>
            </a:pPr>
            <a:r>
              <a:rPr lang="en-US" sz="1466" i="0">
                <a:solidFill>
                  <a:srgbClr val="000000"/>
                </a:solidFill>
                <a:latin typeface="arial"/>
                <a:ea typeface="arial"/>
                <a:cs typeface="arial"/>
                <a:sym typeface="arial"/>
              </a:rPr>
              <a:t>middle of the page is the American Kennel Club, which speaks of “recognized” breeds</a:t>
            </a:r>
          </a:p>
          <a:p>
            <a:endParaRPr lang="en-US" sz="1466" i="0">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Ask what language indicates about why the website owner is talking about different breeds of dogs. </a:t>
            </a:r>
          </a:p>
          <a:p>
            <a:endParaRPr lang="en-US" sz="1466">
              <a:solidFill>
                <a:srgbClr val="000000"/>
              </a:solidFill>
              <a:latin typeface="arial"/>
              <a:ea typeface="arial"/>
              <a:cs typeface="arial"/>
              <a:sym typeface="arial"/>
            </a:endParaRP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Alternatively, the teacher could have a search page open and take student guesses, but do not click on the links.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The first step in picking a link is thinking about what you see.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Look at the two search results.</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Discuss what clues students see that help them decide which would be good to click.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rtl="0">
              <a:lnSpc>
                <a:spcPct val="100000"/>
              </a:lnSpc>
              <a:spcBef>
                <a:spcPts val="0"/>
              </a:spcBef>
              <a:spcAft>
                <a:spcPts val="0"/>
              </a:spcAft>
              <a:buNone/>
            </a:pPr>
            <a:r>
              <a:rPr lang="en-US" sz="1466" b="1">
                <a:solidFill>
                  <a:srgbClr val="000000"/>
                </a:solidFill>
                <a:latin typeface="Arial"/>
                <a:ea typeface="Arial"/>
                <a:cs typeface="Arial"/>
                <a:sym typeface="Arial"/>
              </a:rPr>
              <a:t>Discussion questions: </a:t>
            </a: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a:solidFill>
                  <a:srgbClr val="000000"/>
                </a:solidFill>
                <a:latin typeface="Arial"/>
                <a:ea typeface="Arial"/>
                <a:cs typeface="Arial"/>
                <a:sym typeface="Arial"/>
              </a:rPr>
              <a:t>How does Google search work? What do these search features mean?</a:t>
            </a: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a:solidFill>
                  <a:srgbClr val="000000"/>
                </a:solidFill>
                <a:latin typeface="Arial"/>
                <a:ea typeface="Arial"/>
                <a:cs typeface="Arial"/>
                <a:sym typeface="Arial"/>
              </a:rPr>
              <a:t>How can they help you decide which link to follow?</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b="1">
                <a:solidFill>
                  <a:srgbClr val="000000"/>
                </a:solidFill>
                <a:latin typeface="Arial"/>
                <a:ea typeface="Arial"/>
                <a:cs typeface="Arial"/>
                <a:sym typeface="Arial"/>
              </a:rPr>
              <a:t>Search results</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Possible Answers:</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These are the organic search results. The results are not influenced by sponsored links. Google does not sell results rank for search results. Organic search results and sponsored link results work from different and separate servers.</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b="1">
                <a:solidFill>
                  <a:srgbClr val="000000"/>
                </a:solidFill>
                <a:latin typeface="Arial"/>
                <a:ea typeface="Arial"/>
                <a:cs typeface="Arial"/>
                <a:sym typeface="Arial"/>
              </a:rPr>
              <a:t>Title</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Possible Answers: </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The name of the specific page you would visit if you clicked on that link.</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b="1">
                <a:solidFill>
                  <a:srgbClr val="000000"/>
                </a:solidFill>
                <a:latin typeface="Arial"/>
                <a:ea typeface="Arial"/>
                <a:cs typeface="Arial"/>
                <a:sym typeface="Arial"/>
              </a:rPr>
              <a:t>Snippet</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Possible Answers: </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A description of the content that you will find if you click on that search result. It may be written as a description, or it may be segments of the text of the page that show the words from your query.</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a:solidFill>
                  <a:srgbClr val="0B5394"/>
                </a:solidFill>
                <a:latin typeface="Arial"/>
                <a:ea typeface="Arial"/>
                <a:cs typeface="Arial"/>
                <a:sym typeface="Arial"/>
              </a:rPr>
              <a:t>*</a:t>
            </a:r>
            <a:r>
              <a:rPr lang="en-US" sz="1466" b="1">
                <a:solidFill>
                  <a:srgbClr val="000000"/>
                </a:solidFill>
                <a:latin typeface="Arial"/>
                <a:ea typeface="Arial"/>
                <a:cs typeface="Arial"/>
                <a:sym typeface="Arial"/>
              </a:rPr>
              <a:t>Web address</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Possible Answers: </a:t>
            </a: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Also called a URL. The market for the unique location that webpage occupies on the Internet.</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i="0">
                <a:solidFill>
                  <a:srgbClr val="0B5394"/>
                </a:solidFill>
                <a:latin typeface="Arial"/>
                <a:ea typeface="Arial"/>
                <a:cs typeface="Arial"/>
                <a:sym typeface="Arial"/>
              </a:rPr>
              <a:t>*</a:t>
            </a:r>
            <a:r>
              <a:rPr lang="en-US" sz="1466" b="1" i="0">
                <a:solidFill>
                  <a:srgbClr val="000000"/>
                </a:solidFill>
                <a:latin typeface="Arial"/>
                <a:ea typeface="Arial"/>
                <a:cs typeface="Arial"/>
                <a:sym typeface="Arial"/>
              </a:rPr>
              <a:t>Sponsored links</a:t>
            </a: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Possible Answers: </a:t>
            </a: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Google allows for ads with specific guidelines. Ads must be relevant to the search, not be distracting, and labeled clearly as "Sponsored Links". Google doesn't sell search results.</a:t>
            </a:r>
          </a:p>
          <a:p>
            <a:endParaRPr lang="en-US" sz="1466" i="0">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b="1" i="0">
                <a:solidFill>
                  <a:srgbClr val="0B5394"/>
                </a:solidFill>
                <a:latin typeface="Arial"/>
                <a:ea typeface="Arial"/>
                <a:cs typeface="Arial"/>
                <a:sym typeface="Arial"/>
              </a:rPr>
              <a:t>*</a:t>
            </a:r>
            <a:r>
              <a:rPr lang="en-US" sz="1466" b="1" i="0">
                <a:solidFill>
                  <a:srgbClr val="000000"/>
                </a:solidFill>
                <a:latin typeface="Arial"/>
                <a:ea typeface="Arial"/>
                <a:cs typeface="Arial"/>
                <a:sym typeface="Arial"/>
              </a:rPr>
              <a:t>Left Panel</a:t>
            </a: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Possible Answers: </a:t>
            </a:r>
          </a:p>
          <a:p>
            <a:pPr marL="0" marR="0" indent="0" algn="l" rtl="0">
              <a:lnSpc>
                <a:spcPct val="100000"/>
              </a:lnSpc>
              <a:spcBef>
                <a:spcPts val="0"/>
              </a:spcBef>
              <a:spcAft>
                <a:spcPts val="0"/>
              </a:spcAft>
              <a:buNone/>
            </a:pPr>
            <a:r>
              <a:rPr lang="en-US" sz="1466" i="0">
                <a:solidFill>
                  <a:srgbClr val="000000"/>
                </a:solidFill>
                <a:latin typeface="Arial"/>
                <a:ea typeface="Arial"/>
                <a:cs typeface="Arial"/>
                <a:sym typeface="Arial"/>
              </a:rPr>
              <a:t>The column of links down the left-hand side of the results screen. It suggests ways you might want to filter your results, and can be opened up to allow you to make a number of choices regarding how your results can be filtered and sorted.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Google ranks results, showing you those that it thinks best fit your query first.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Google uses a specific calculation to determine both which results and where results appear on the search results page.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This calculation is based on similar (relevant) pages and web pages with hyperlinks to those pages.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So, the more popular and relevant a particular website, the more likely it will be ranked higher and indexed on the results page.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Google search is constantly being revised to make sure the most useful results appear on top.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Funny story: Lead singer of Franz Ferdinand, </a:t>
            </a:r>
            <a:r>
              <a:rPr lang="en-US" sz="1466">
                <a:solidFill>
                  <a:srgbClr val="000000"/>
                </a:solidFill>
                <a:latin typeface="arial"/>
                <a:ea typeface="arial"/>
                <a:cs typeface="arial"/>
                <a:sym typeface="arial"/>
              </a:rPr>
              <a:t>Alex Kapranos, gave interview.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He once said he would know if his band had "made it" when they occupied the first place in the search results! </a:t>
            </a:r>
          </a:p>
          <a:p>
            <a:endParaRPr lang="en-US" sz="1466">
              <a:solidFill>
                <a:srgbClr val="000000"/>
              </a:solidFill>
              <a:latin typeface="arial"/>
              <a:ea typeface="arial"/>
              <a:cs typeface="arial"/>
              <a:sym typeface="arial"/>
            </a:endParaRPr>
          </a:p>
          <a:p>
            <a:pPr marL="0" marR="0" indent="0" algn="l" rtl="0">
              <a:lnSpc>
                <a:spcPct val="100000"/>
              </a:lnSpc>
              <a:spcBef>
                <a:spcPts val="0"/>
              </a:spcBef>
              <a:spcAft>
                <a:spcPts val="0"/>
              </a:spcAft>
              <a:buNone/>
            </a:pPr>
            <a:r>
              <a:rPr lang="en-US" sz="1466">
                <a:solidFill>
                  <a:srgbClr val="000000"/>
                </a:solidFill>
                <a:latin typeface="arial"/>
                <a:ea typeface="arial"/>
                <a:cs typeface="arial"/>
                <a:sym typeface="arial"/>
              </a:rPr>
              <a:t>Have they made 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Instant Search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Type slowly: </a:t>
            </a:r>
          </a:p>
          <a:p>
            <a:pPr rtl="0">
              <a:lnSpc>
                <a:spcPct val="100000"/>
              </a:lnSpc>
              <a:buNone/>
            </a:pPr>
            <a:r>
              <a:rPr lang="en-US" sz="1466">
                <a:solidFill>
                  <a:srgbClr val="000000"/>
                </a:solidFill>
                <a:latin typeface="Arial"/>
                <a:ea typeface="Arial"/>
                <a:cs typeface="Arial"/>
                <a:sym typeface="Arial"/>
              </a:rPr>
              <a:t>[colonial life in america]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Let students observe how results change--not relevant, relevant, not relevant, relevant.....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 name="Shape 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rtl="0">
              <a:lnSpc>
                <a:spcPct val="100000"/>
              </a:lnSpc>
              <a:spcBef>
                <a:spcPts val="0"/>
              </a:spcBef>
              <a:spcAft>
                <a:spcPts val="0"/>
              </a:spcAft>
              <a:buNone/>
            </a:pPr>
            <a:r>
              <a:rPr lang="en-US" sz="1466" i="0">
                <a:solidFill>
                  <a:srgbClr val="000000"/>
                </a:solidFill>
                <a:latin typeface="arial"/>
                <a:ea typeface="arial"/>
                <a:cs typeface="arial"/>
                <a:sym typeface="arial"/>
              </a:rPr>
              <a:t>Inquiry questions: </a:t>
            </a:r>
          </a:p>
          <a:p>
            <a:endParaRPr lang="en-US" sz="1466" i="0">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1466" i="0">
                <a:solidFill>
                  <a:srgbClr val="000000"/>
                </a:solidFill>
                <a:latin typeface="arial"/>
                <a:ea typeface="arial"/>
                <a:cs typeface="arial"/>
                <a:sym typeface="arial"/>
              </a:rPr>
              <a:t>How can I further refine my searches in order to find more relevant material? </a:t>
            </a:r>
          </a:p>
          <a:p>
            <a:endParaRPr lang="en-US" sz="1466" i="0">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1466" i="0">
                <a:solidFill>
                  <a:srgbClr val="000000"/>
                </a:solidFill>
                <a:latin typeface="arial"/>
                <a:ea typeface="arial"/>
                <a:cs typeface="arial"/>
                <a:sym typeface="arial"/>
              </a:rPr>
              <a:t>How can I find results that might not be easily found with basic search? </a:t>
            </a:r>
          </a:p>
          <a:p>
            <a:endParaRPr lang="en-US" sz="1466" i="0">
              <a:solidFill>
                <a:srgbClr val="000000"/>
              </a:solidFill>
              <a:latin typeface="arial"/>
              <a:ea typeface="arial"/>
              <a:cs typeface="arial"/>
              <a:sym typeface="arial"/>
            </a:endParaRPr>
          </a:p>
          <a:p>
            <a:pPr marL="0" marR="0" indent="0" rtl="0">
              <a:lnSpc>
                <a:spcPct val="100000"/>
              </a:lnSpc>
              <a:spcBef>
                <a:spcPts val="0"/>
              </a:spcBef>
              <a:spcAft>
                <a:spcPts val="0"/>
              </a:spcAft>
              <a:buNone/>
            </a:pPr>
            <a:r>
              <a:rPr lang="en-US" sz="1466" i="0">
                <a:solidFill>
                  <a:srgbClr val="000000"/>
                </a:solidFill>
                <a:latin typeface="arial"/>
                <a:ea typeface="arial"/>
                <a:cs typeface="arial"/>
                <a:sym typeface="arial"/>
              </a:rPr>
              <a:t>What are the syntaxes associated with advanced search techniques?</a:t>
            </a:r>
          </a:p>
          <a:p>
            <a:endParaRPr lang="en-US" sz="1466" i="0">
              <a:solidFill>
                <a:srgbClr val="000000"/>
              </a:solidFill>
              <a:latin typeface="arial"/>
              <a:ea typeface="arial"/>
              <a:cs typeface="arial"/>
              <a:sym typeface="arial"/>
            </a:endParaRP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In this module, students will learn how to use Google's seven advanced search operators.</a:t>
            </a:r>
          </a:p>
          <a:p>
            <a:pPr marL="381000" marR="0" lvl="0" indent="-220133" rtl="0">
              <a:lnSpc>
                <a:spcPct val="100000"/>
              </a:lnSpc>
              <a:spcBef>
                <a:spcPts val="0"/>
              </a:spcBef>
              <a:spcAft>
                <a:spcPts val="0"/>
              </a:spcAft>
              <a:buClr>
                <a:srgbClr val="000000"/>
              </a:buClr>
              <a:buSzPct val="296296"/>
              <a:buFont typeface="Arial"/>
              <a:buChar char="•"/>
            </a:pPr>
            <a:r>
              <a:rPr lang="en-US" sz="1466">
                <a:solidFill>
                  <a:srgbClr val="000000"/>
                </a:solidFill>
                <a:latin typeface="arial"/>
                <a:ea typeface="arial"/>
                <a:cs typeface="arial"/>
                <a:sym typeface="arial"/>
              </a:rPr>
              <a:t>Students will be able to conduct advanced searches and determine when each type of operator should be applied.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Give a brief introduction to operators.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Discuss with students what operators are and how they modify words or numbers around them.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Ask students to provide examples of how certain English and mathematical operators are used to change the meaning of a sentence or phrase.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Like English or math, Google Search has particular operators that modify a search query.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Tell students they will be introduced to seven advanced operators to use in their searches.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Demonstrate advanced operator searches as indicated on the slides.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Conduct the searches on each slide with and without the advanced operator, and ask students to notice and discuss the differences in the search results between these searches.</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Encourage students to offer any other possible searches that might make use of each operator. </a:t>
            </a:r>
          </a:p>
          <a:p>
            <a:endParaRPr lang="en-US" sz="1466">
              <a:solidFill>
                <a:srgbClr val="000000"/>
              </a:solidFill>
              <a:latin typeface="arial"/>
              <a:ea typeface="arial"/>
              <a:cs typeface="arial"/>
              <a:sym typeface="arial"/>
            </a:endParaRPr>
          </a:p>
          <a:p>
            <a:pPr rtl="0">
              <a:lnSpc>
                <a:spcPct val="100000"/>
              </a:lnSpc>
              <a:buNone/>
            </a:pPr>
            <a:r>
              <a:rPr lang="en-US" sz="1466">
                <a:solidFill>
                  <a:srgbClr val="000000"/>
                </a:solidFill>
                <a:latin typeface="arial"/>
                <a:ea typeface="arial"/>
                <a:cs typeface="arial"/>
                <a:sym typeface="arial"/>
              </a:rPr>
              <a:t>Ask students to follow along on computers if possible.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rtl="0">
              <a:lnSpc>
                <a:spcPct val="100000"/>
              </a:lnSpc>
              <a:buNone/>
            </a:pPr>
            <a:r>
              <a:rPr lang="en-US" sz="1466">
                <a:solidFill>
                  <a:srgbClr val="000000"/>
                </a:solidFill>
                <a:latin typeface="Arial"/>
                <a:ea typeface="Arial"/>
                <a:cs typeface="Arial"/>
                <a:sym typeface="Arial"/>
              </a:rPr>
              <a:t>Review and recap</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youtube.com/v/o4MwTvtyrUQ" TargetMode="External"/><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gif"/><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google.com/search?ie=UTF-8&amp;q=colonial+life" TargetMode="External"/><Relationship Id="rId6" Type="http://schemas.openxmlformats.org/officeDocument/2006/relationships/hyperlink" Target="http://www.google.com/search?aq=f&amp;ie=UTF-8&amp;q=american+revolution" TargetMode="External"/><Relationship Id="rId7" Type="http://schemas.openxmlformats.org/officeDocument/2006/relationships/hyperlink" Target="http://www.google.com/search?ie=UTF-8&amp;q=treaty+of+paris"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creativecommons.org/licenses/by-sa/3.0/legalcode" TargetMode="External"/><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youtube.com/v/BrXPcaRlBqo" TargetMode="External"/><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idx="4294967295"/>
          </p:nvPr>
        </p:nvSpPr>
        <p:spPr>
          <a:xfrm>
            <a:off x="3044450" y="3675925"/>
            <a:ext cx="6810725" cy="503049"/>
          </a:xfrm>
          <a:prstGeom prst="rect">
            <a:avLst/>
          </a:prstGeom>
        </p:spPr>
        <p:txBody>
          <a:bodyPr lIns="38100" tIns="38100" rIns="38100" bIns="38100" anchor="t" anchorCtr="0">
            <a:noAutofit/>
          </a:bodyPr>
          <a:lstStyle/>
          <a:p>
            <a:pPr marL="0" marR="0" indent="0" algn="l" rtl="0">
              <a:lnSpc>
                <a:spcPct val="108035"/>
              </a:lnSpc>
              <a:spcBef>
                <a:spcPts val="0"/>
              </a:spcBef>
              <a:spcAft>
                <a:spcPts val="0"/>
              </a:spcAft>
              <a:buNone/>
            </a:pPr>
            <a:r>
              <a:rPr lang="en-US" sz="3111">
                <a:solidFill>
                  <a:srgbClr val="0066CC"/>
                </a:solidFill>
                <a:latin typeface="Arial"/>
                <a:ea typeface="Arial"/>
                <a:cs typeface="Arial"/>
                <a:sym typeface="Arial"/>
              </a:rPr>
              <a:t>Understanding Search Engines</a:t>
            </a:r>
          </a:p>
        </p:txBody>
      </p:sp>
      <p:sp>
        <p:nvSpPr>
          <p:cNvPr id="20" name="Shape 20"/>
          <p:cNvSpPr txBox="1">
            <a:spLocks noGrp="1"/>
          </p:cNvSpPr>
          <p:nvPr>
            <p:ph type="subTitle" idx="4294967295"/>
          </p:nvPr>
        </p:nvSpPr>
        <p:spPr>
          <a:xfrm>
            <a:off x="3044450" y="4199800"/>
            <a:ext cx="6810725" cy="3478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7D7D7D"/>
                </a:solidFill>
                <a:latin typeface="Arial"/>
                <a:ea typeface="Arial"/>
                <a:cs typeface="Arial"/>
                <a:sym typeface="Arial"/>
              </a:rPr>
              <a:t>What Is The Web?</a:t>
            </a:r>
          </a:p>
        </p:txBody>
      </p:sp>
      <p:sp>
        <p:nvSpPr>
          <p:cNvPr id="21" name="Shape 21"/>
          <p:cNvSpPr txBox="1"/>
          <p:nvPr/>
        </p:nvSpPr>
        <p:spPr>
          <a:xfrm>
            <a:off x="3097300" y="5848825"/>
            <a:ext cx="5411775" cy="973800"/>
          </a:xfrm>
          <a:prstGeom prst="rect">
            <a:avLst/>
          </a:prstGeom>
        </p:spPr>
        <p:txBody>
          <a:bodyPr lIns="38100" tIns="38100" rIns="38100" bIns="38100" anchor="t" anchorCtr="0">
            <a:noAutofit/>
          </a:bodyPr>
          <a:lstStyle/>
          <a:p>
            <a:pPr marL="0" marR="0" indent="0" algn="l" rtl="0">
              <a:lnSpc>
                <a:spcPct val="108333"/>
              </a:lnSpc>
              <a:spcBef>
                <a:spcPts val="0"/>
              </a:spcBef>
              <a:spcAft>
                <a:spcPts val="0"/>
              </a:spcAft>
              <a:buNone/>
            </a:pPr>
            <a:r>
              <a:rPr lang="en-US" sz="1333" b="1">
                <a:solidFill>
                  <a:srgbClr val="7D7D7D"/>
                </a:solidFill>
                <a:latin typeface="Arial"/>
                <a:ea typeface="Arial"/>
                <a:cs typeface="Arial"/>
                <a:sym typeface="Arial"/>
              </a:rPr>
              <a:t>Web Search Lesson Plan</a:t>
            </a:r>
          </a:p>
          <a:p>
            <a:pPr marL="0" marR="0" indent="0" algn="l" rtl="0">
              <a:lnSpc>
                <a:spcPct val="108333"/>
              </a:lnSpc>
              <a:spcBef>
                <a:spcPts val="0"/>
              </a:spcBef>
              <a:spcAft>
                <a:spcPts val="0"/>
              </a:spcAft>
              <a:buNone/>
            </a:pPr>
            <a:r>
              <a:rPr lang="en-US" sz="1333">
                <a:solidFill>
                  <a:srgbClr val="7D7D7D"/>
                </a:solidFill>
                <a:latin typeface="Arial"/>
                <a:ea typeface="Arial"/>
                <a:cs typeface="Arial"/>
                <a:sym typeface="Arial"/>
              </a:rPr>
              <a:t>Module A1</a:t>
            </a:r>
          </a:p>
        </p:txBody>
      </p:sp>
      <p:sp>
        <p:nvSpPr>
          <p:cNvPr id="22" name="Shape 22"/>
          <p:cNvSpPr/>
          <p:nvPr/>
        </p:nvSpPr>
        <p:spPr>
          <a:xfrm>
            <a:off x="2743200" y="5892800"/>
            <a:ext cx="304800" cy="304800"/>
          </a:xfrm>
          <a:prstGeom prst="rect">
            <a:avLst/>
          </a:prstGeom>
          <a:blipFill>
            <a:blip r:embed="rId3"/>
            <a:stretch>
              <a:fillRect/>
            </a:stretch>
          </a:blipFill>
        </p:spPr>
      </p:sp>
    </p:spTree>
    <p:extLst>
      <p:ext uri="{BB962C8B-B14F-4D97-AF65-F5344CB8AC3E}">
        <p14:creationId xmlns:p14="http://schemas.microsoft.com/office/powerpoint/2010/main" val="31757026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Shape 126"/>
          <p:cNvGrpSpPr/>
          <p:nvPr/>
        </p:nvGrpSpPr>
        <p:grpSpPr>
          <a:xfrm>
            <a:off x="518667" y="1943094"/>
            <a:ext cx="6119812" cy="4980660"/>
            <a:chOff x="762000" y="381000"/>
            <a:chExt cx="5490299" cy="4190999"/>
          </a:xfrm>
        </p:grpSpPr>
        <p:sp>
          <p:nvSpPr>
            <p:cNvPr id="127" name="Shape 127"/>
            <p:cNvSpPr/>
            <p:nvPr/>
          </p:nvSpPr>
          <p:spPr>
            <a:xfrm>
              <a:off x="762000" y="381000"/>
              <a:ext cx="3886200" cy="4190999"/>
            </a:xfrm>
            <a:prstGeom prst="roundRect">
              <a:avLst>
                <a:gd name="adj" fmla="val 16667"/>
              </a:avLst>
            </a:prstGeom>
            <a:solidFill>
              <a:srgbClr val="CFE2F3"/>
            </a:solidFill>
            <a:ln w="19050" cap="flat">
              <a:solidFill>
                <a:srgbClr val="0B5394"/>
              </a:solidFill>
              <a:prstDash val="solid"/>
              <a:round/>
              <a:headEnd type="none" w="med" len="med"/>
              <a:tailEnd type="none" w="med" len="med"/>
            </a:ln>
          </p:spPr>
          <p:txBody>
            <a:bodyPr lIns="91425" tIns="91425" rIns="91425" bIns="91425" anchor="ctr" anchorCtr="0">
              <a:noAutofit/>
            </a:bodyPr>
            <a:lstStyle/>
            <a:p>
              <a:endParaRPr/>
            </a:p>
          </p:txBody>
        </p:sp>
        <p:sp>
          <p:nvSpPr>
            <p:cNvPr id="128" name="Shape 128"/>
            <p:cNvSpPr/>
            <p:nvPr/>
          </p:nvSpPr>
          <p:spPr>
            <a:xfrm>
              <a:off x="4648200" y="2057400"/>
              <a:ext cx="1604099" cy="0"/>
            </a:xfrm>
            <a:prstGeom prst="straightConnector1">
              <a:avLst/>
            </a:prstGeom>
            <a:noFill/>
            <a:ln w="19050" cap="flat">
              <a:solidFill>
                <a:srgbClr val="0B5394"/>
              </a:solidFill>
              <a:prstDash val="solid"/>
              <a:round/>
              <a:headEnd type="none" w="lg" len="lg"/>
              <a:tailEnd type="oval" w="lg" len="lg"/>
            </a:ln>
          </p:spPr>
        </p:sp>
      </p:grpSp>
      <p:sp>
        <p:nvSpPr>
          <p:cNvPr id="129" name="Shape 129"/>
          <p:cNvSpPr/>
          <p:nvPr/>
        </p:nvSpPr>
        <p:spPr>
          <a:xfrm>
            <a:off x="8530150" y="507975"/>
            <a:ext cx="1121825" cy="391574"/>
          </a:xfrm>
          <a:prstGeom prst="rect">
            <a:avLst/>
          </a:prstGeom>
          <a:blipFill>
            <a:blip r:embed="rId3"/>
            <a:stretch>
              <a:fillRect/>
            </a:stretch>
          </a:blipFill>
        </p:spPr>
      </p:sp>
      <p:sp>
        <p:nvSpPr>
          <p:cNvPr id="130" name="Shape 130"/>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131" name="Shape 131"/>
          <p:cNvSpPr/>
          <p:nvPr/>
        </p:nvSpPr>
        <p:spPr>
          <a:xfrm>
            <a:off x="508000" y="941900"/>
            <a:ext cx="9154574" cy="10575"/>
          </a:xfrm>
          <a:prstGeom prst="rect">
            <a:avLst/>
          </a:prstGeom>
          <a:blipFill>
            <a:blip r:embed="rId4"/>
            <a:stretch>
              <a:fillRect/>
            </a:stretch>
          </a:blipFill>
        </p:spPr>
      </p:sp>
      <p:sp>
        <p:nvSpPr>
          <p:cNvPr id="132" name="Shape 132"/>
          <p:cNvSpPr/>
          <p:nvPr/>
        </p:nvSpPr>
        <p:spPr>
          <a:xfrm>
            <a:off x="508000" y="7239000"/>
            <a:ext cx="9154574" cy="10575"/>
          </a:xfrm>
          <a:prstGeom prst="rect">
            <a:avLst/>
          </a:prstGeom>
          <a:blipFill>
            <a:blip r:embed="rId4"/>
            <a:stretch>
              <a:fillRect/>
            </a:stretch>
          </a:blipFill>
        </p:spPr>
      </p:sp>
      <p:sp>
        <p:nvSpPr>
          <p:cNvPr id="133" name="Shape 133"/>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Putting It All Together</a:t>
            </a:r>
          </a:p>
        </p:txBody>
      </p:sp>
      <p:sp>
        <p:nvSpPr>
          <p:cNvPr id="134" name="Shape 134"/>
          <p:cNvSpPr txBox="1"/>
          <p:nvPr/>
        </p:nvSpPr>
        <p:spPr>
          <a:xfrm>
            <a:off x="610300" y="7336000"/>
            <a:ext cx="3611025" cy="204950"/>
          </a:xfrm>
          <a:prstGeom prst="rect">
            <a:avLst/>
          </a:prstGeom>
        </p:spPr>
        <p:txBody>
          <a:bodyPr lIns="38100" tIns="38100" rIns="38100" bIns="38100" anchor="t" anchorCtr="0">
            <a:noAutofit/>
          </a:bodyPr>
          <a:lstStyle/>
          <a:p>
            <a:pPr marL="0" marR="0" indent="0" algn="l">
              <a:lnSpc>
                <a:spcPct val="114062"/>
              </a:lnSpc>
              <a:spcBef>
                <a:spcPts val="0"/>
              </a:spcBef>
              <a:spcAft>
                <a:spcPts val="0"/>
              </a:spcAft>
              <a:buNone/>
            </a:pPr>
            <a:r>
              <a:rPr lang="en-US" sz="888">
                <a:solidFill>
                  <a:srgbClr val="AAAAAA"/>
                </a:solidFill>
                <a:latin typeface="Arial"/>
                <a:ea typeface="Arial"/>
                <a:cs typeface="Arial"/>
                <a:sym typeface="Arial"/>
              </a:rPr>
              <a:t>Source: http://www.cashedge.com/pressRoom/news_070104_bst.html</a:t>
            </a:r>
          </a:p>
        </p:txBody>
      </p:sp>
      <p:sp>
        <p:nvSpPr>
          <p:cNvPr id="135" name="Shape 135"/>
          <p:cNvSpPr txBox="1"/>
          <p:nvPr/>
        </p:nvSpPr>
        <p:spPr>
          <a:xfrm>
            <a:off x="914400" y="2235200"/>
            <a:ext cx="3766249" cy="4450624"/>
          </a:xfrm>
          <a:prstGeom prst="rect">
            <a:avLst/>
          </a:prstGeom>
        </p:spPr>
        <p:txBody>
          <a:bodyPr lIns="38100" tIns="38100" rIns="38100" bIns="38100" anchor="t" anchorCtr="0">
            <a:noAutofit/>
          </a:bodyPr>
          <a:lstStyle/>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The Internet</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The Web</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Browser</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Search Engine</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Website vs. Webpage</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Web Address (URL)</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Deep Web vs. Visible Web</a:t>
            </a:r>
          </a:p>
        </p:txBody>
      </p:sp>
      <p:sp>
        <p:nvSpPr>
          <p:cNvPr id="136" name="Shape 136"/>
          <p:cNvSpPr/>
          <p:nvPr/>
        </p:nvSpPr>
        <p:spPr>
          <a:xfrm>
            <a:off x="6604000" y="2336775"/>
            <a:ext cx="1407575" cy="4116900"/>
          </a:xfrm>
          <a:prstGeom prst="rect">
            <a:avLst/>
          </a:prstGeom>
          <a:blipFill>
            <a:blip r:embed="rId5"/>
            <a:stretch>
              <a:fillRect/>
            </a:stretch>
          </a:blipFill>
        </p:spPr>
      </p:sp>
      <p:sp>
        <p:nvSpPr>
          <p:cNvPr id="137" name="Shape 137"/>
          <p:cNvSpPr txBox="1"/>
          <p:nvPr/>
        </p:nvSpPr>
        <p:spPr>
          <a:xfrm>
            <a:off x="516400" y="1119625"/>
            <a:ext cx="6400649" cy="1060599"/>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Can you remember what each of these words mean? How are these terms different? How are they related?</a:t>
            </a:r>
          </a:p>
        </p:txBody>
      </p:sp>
    </p:spTree>
    <p:extLst>
      <p:ext uri="{BB962C8B-B14F-4D97-AF65-F5344CB8AC3E}">
        <p14:creationId xmlns:p14="http://schemas.microsoft.com/office/powerpoint/2010/main" val="19540333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idx="4294967295"/>
          </p:nvPr>
        </p:nvSpPr>
        <p:spPr>
          <a:xfrm>
            <a:off x="3044450" y="3675925"/>
            <a:ext cx="6810725" cy="510324"/>
          </a:xfrm>
          <a:prstGeom prst="rect">
            <a:avLst/>
          </a:prstGeom>
        </p:spPr>
        <p:txBody>
          <a:bodyPr lIns="38100" tIns="38100" rIns="38100" bIns="38100" anchor="t" anchorCtr="0">
            <a:noAutofit/>
          </a:bodyPr>
          <a:lstStyle/>
          <a:p>
            <a:pPr marL="0" marR="0" indent="0" algn="l" rtl="0">
              <a:lnSpc>
                <a:spcPct val="108035"/>
              </a:lnSpc>
              <a:spcBef>
                <a:spcPts val="0"/>
              </a:spcBef>
              <a:spcAft>
                <a:spcPts val="0"/>
              </a:spcAft>
              <a:buNone/>
            </a:pPr>
            <a:r>
              <a:rPr lang="en-US" sz="3111">
                <a:solidFill>
                  <a:srgbClr val="0066CC"/>
                </a:solidFill>
                <a:latin typeface="Arial"/>
                <a:ea typeface="Arial"/>
                <a:cs typeface="Arial"/>
                <a:sym typeface="Arial"/>
              </a:rPr>
              <a:t>Understanding Search Engines</a:t>
            </a:r>
          </a:p>
        </p:txBody>
      </p:sp>
      <p:sp>
        <p:nvSpPr>
          <p:cNvPr id="20" name="Shape 20"/>
          <p:cNvSpPr txBox="1">
            <a:spLocks noGrp="1"/>
          </p:cNvSpPr>
          <p:nvPr>
            <p:ph type="subTitle" idx="4294967295"/>
          </p:nvPr>
        </p:nvSpPr>
        <p:spPr>
          <a:xfrm>
            <a:off x="3044450" y="4199800"/>
            <a:ext cx="6810725" cy="3478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7D7D7D"/>
                </a:solidFill>
                <a:latin typeface="Arial"/>
                <a:ea typeface="Arial"/>
                <a:cs typeface="Arial"/>
                <a:sym typeface="Arial"/>
              </a:rPr>
              <a:t>Google Landing</a:t>
            </a:r>
          </a:p>
        </p:txBody>
      </p:sp>
      <p:sp>
        <p:nvSpPr>
          <p:cNvPr id="21" name="Shape 21"/>
          <p:cNvSpPr txBox="1"/>
          <p:nvPr/>
        </p:nvSpPr>
        <p:spPr>
          <a:xfrm>
            <a:off x="3097300" y="5848825"/>
            <a:ext cx="5411775" cy="973800"/>
          </a:xfrm>
          <a:prstGeom prst="rect">
            <a:avLst/>
          </a:prstGeom>
        </p:spPr>
        <p:txBody>
          <a:bodyPr lIns="38100" tIns="38100" rIns="38100" bIns="38100" anchor="t" anchorCtr="0">
            <a:noAutofit/>
          </a:bodyPr>
          <a:lstStyle/>
          <a:p>
            <a:pPr marL="0" marR="0" indent="0" algn="l" rtl="0">
              <a:lnSpc>
                <a:spcPct val="108333"/>
              </a:lnSpc>
              <a:spcBef>
                <a:spcPts val="0"/>
              </a:spcBef>
              <a:spcAft>
                <a:spcPts val="0"/>
              </a:spcAft>
              <a:buNone/>
            </a:pPr>
            <a:r>
              <a:rPr lang="en-US" sz="1333" b="1">
                <a:solidFill>
                  <a:srgbClr val="7D7D7D"/>
                </a:solidFill>
                <a:latin typeface="Arial"/>
                <a:ea typeface="Arial"/>
                <a:cs typeface="Arial"/>
                <a:sym typeface="Arial"/>
              </a:rPr>
              <a:t>Web Search Lesson Plan</a:t>
            </a:r>
          </a:p>
          <a:p>
            <a:pPr marL="0" marR="0" indent="0" algn="l" rtl="0">
              <a:lnSpc>
                <a:spcPct val="108333"/>
              </a:lnSpc>
              <a:spcBef>
                <a:spcPts val="0"/>
              </a:spcBef>
              <a:spcAft>
                <a:spcPts val="0"/>
              </a:spcAft>
              <a:buNone/>
            </a:pPr>
            <a:r>
              <a:rPr lang="en-US" sz="1333">
                <a:solidFill>
                  <a:srgbClr val="7D7D7D"/>
                </a:solidFill>
                <a:latin typeface="Arial"/>
                <a:ea typeface="Arial"/>
                <a:cs typeface="Arial"/>
                <a:sym typeface="Arial"/>
              </a:rPr>
              <a:t>Module A2</a:t>
            </a:r>
          </a:p>
        </p:txBody>
      </p:sp>
      <p:sp>
        <p:nvSpPr>
          <p:cNvPr id="22" name="Shape 22"/>
          <p:cNvSpPr/>
          <p:nvPr/>
        </p:nvSpPr>
        <p:spPr>
          <a:xfrm>
            <a:off x="7025100" y="6313925"/>
            <a:ext cx="2257775" cy="1241774"/>
          </a:xfrm>
          <a:prstGeom prst="rect">
            <a:avLst/>
          </a:prstGeom>
          <a:solidFill>
            <a:srgbClr val="FFFFFF"/>
          </a:solidFill>
          <a:ln>
            <a:noFill/>
          </a:ln>
        </p:spPr>
        <p:txBody>
          <a:bodyPr lIns="91425" tIns="91425" rIns="91425" bIns="91425" anchor="ctr" anchorCtr="0">
            <a:noAutofit/>
          </a:bodyPr>
          <a:lstStyle/>
          <a:p>
            <a:endParaRPr/>
          </a:p>
        </p:txBody>
      </p:sp>
      <p:sp>
        <p:nvSpPr>
          <p:cNvPr id="23" name="Shape 23"/>
          <p:cNvSpPr/>
          <p:nvPr/>
        </p:nvSpPr>
        <p:spPr>
          <a:xfrm>
            <a:off x="2758150" y="5907750"/>
            <a:ext cx="304800" cy="304800"/>
          </a:xfrm>
          <a:prstGeom prst="rect">
            <a:avLst/>
          </a:prstGeom>
          <a:blipFill>
            <a:blip r:embed="rId3"/>
            <a:stretch>
              <a:fillRect/>
            </a:stretch>
          </a:blipFill>
        </p:spPr>
      </p:sp>
    </p:spTree>
    <p:extLst>
      <p:ext uri="{BB962C8B-B14F-4D97-AF65-F5344CB8AC3E}">
        <p14:creationId xmlns:p14="http://schemas.microsoft.com/office/powerpoint/2010/main" val="5040859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p:nvPr/>
        </p:nvSpPr>
        <p:spPr>
          <a:xfrm>
            <a:off x="8530150" y="507975"/>
            <a:ext cx="1121825" cy="391574"/>
          </a:xfrm>
          <a:prstGeom prst="rect">
            <a:avLst/>
          </a:prstGeom>
          <a:blipFill>
            <a:blip r:embed="rId3"/>
            <a:stretch>
              <a:fillRect/>
            </a:stretch>
          </a:blipFill>
        </p:spPr>
      </p:sp>
      <p:sp>
        <p:nvSpPr>
          <p:cNvPr id="35" name="Shape 35"/>
          <p:cNvSpPr/>
          <p:nvPr/>
        </p:nvSpPr>
        <p:spPr>
          <a:xfrm>
            <a:off x="508000" y="941900"/>
            <a:ext cx="9154574" cy="10575"/>
          </a:xfrm>
          <a:prstGeom prst="rect">
            <a:avLst/>
          </a:prstGeom>
          <a:blipFill>
            <a:blip r:embed="rId4"/>
            <a:stretch>
              <a:fillRect/>
            </a:stretch>
          </a:blipFill>
        </p:spPr>
      </p:sp>
      <p:sp>
        <p:nvSpPr>
          <p:cNvPr id="36" name="Shape 36"/>
          <p:cNvSpPr/>
          <p:nvPr/>
        </p:nvSpPr>
        <p:spPr>
          <a:xfrm>
            <a:off x="508000" y="7239000"/>
            <a:ext cx="9154574" cy="10575"/>
          </a:xfrm>
          <a:prstGeom prst="rect">
            <a:avLst/>
          </a:prstGeom>
          <a:blipFill>
            <a:blip r:embed="rId4"/>
            <a:stretch>
              <a:fillRect/>
            </a:stretch>
          </a:blipFill>
        </p:spPr>
      </p:sp>
      <p:sp>
        <p:nvSpPr>
          <p:cNvPr id="37" name="Shape 37"/>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Homepage</a:t>
            </a:r>
          </a:p>
        </p:txBody>
      </p:sp>
      <p:sp>
        <p:nvSpPr>
          <p:cNvPr id="38" name="Shape 38"/>
          <p:cNvSpPr/>
          <p:nvPr/>
        </p:nvSpPr>
        <p:spPr>
          <a:xfrm>
            <a:off x="304800" y="1422375"/>
            <a:ext cx="9479324" cy="4887775"/>
          </a:xfrm>
          <a:prstGeom prst="rect">
            <a:avLst/>
          </a:prstGeom>
          <a:blipFill>
            <a:blip r:embed="rId5"/>
            <a:stretch>
              <a:fillRect/>
            </a:stretch>
          </a:blipFill>
        </p:spPr>
      </p:sp>
      <p:sp>
        <p:nvSpPr>
          <p:cNvPr id="39" name="Shape 39"/>
          <p:cNvSpPr/>
          <p:nvPr/>
        </p:nvSpPr>
        <p:spPr>
          <a:xfrm>
            <a:off x="3303704" y="1737302"/>
            <a:ext cx="3247841" cy="143084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40" name="Shape 40"/>
          <p:cNvSpPr/>
          <p:nvPr/>
        </p:nvSpPr>
        <p:spPr>
          <a:xfrm>
            <a:off x="3251200" y="1828800"/>
            <a:ext cx="3301250" cy="1376824"/>
          </a:xfrm>
          <a:prstGeom prst="rect">
            <a:avLst/>
          </a:prstGeom>
          <a:blipFill>
            <a:blip r:embed="rId6"/>
            <a:stretch>
              <a:fillRect/>
            </a:stretch>
          </a:blipFill>
        </p:spPr>
      </p:sp>
      <p:sp>
        <p:nvSpPr>
          <p:cNvPr id="41" name="Shape 41"/>
          <p:cNvSpPr/>
          <p:nvPr/>
        </p:nvSpPr>
        <p:spPr>
          <a:xfrm>
            <a:off x="241624" y="1295293"/>
            <a:ext cx="9676725" cy="6087487"/>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13467896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p:nvPr/>
        </p:nvSpPr>
        <p:spPr>
          <a:xfrm>
            <a:off x="8530150" y="507975"/>
            <a:ext cx="1121825" cy="391574"/>
          </a:xfrm>
          <a:prstGeom prst="rect">
            <a:avLst/>
          </a:prstGeom>
          <a:blipFill>
            <a:blip r:embed="rId3"/>
            <a:stretch>
              <a:fillRect/>
            </a:stretch>
          </a:blipFill>
        </p:spPr>
      </p:sp>
      <p:sp>
        <p:nvSpPr>
          <p:cNvPr id="47" name="Shape 47"/>
          <p:cNvSpPr/>
          <p:nvPr/>
        </p:nvSpPr>
        <p:spPr>
          <a:xfrm>
            <a:off x="508000" y="941900"/>
            <a:ext cx="9154574" cy="10575"/>
          </a:xfrm>
          <a:prstGeom prst="rect">
            <a:avLst/>
          </a:prstGeom>
          <a:blipFill>
            <a:blip r:embed="rId4"/>
            <a:stretch>
              <a:fillRect/>
            </a:stretch>
          </a:blipFill>
        </p:spPr>
      </p:sp>
      <p:sp>
        <p:nvSpPr>
          <p:cNvPr id="48" name="Shape 48"/>
          <p:cNvSpPr/>
          <p:nvPr/>
        </p:nvSpPr>
        <p:spPr>
          <a:xfrm>
            <a:off x="508000" y="7239000"/>
            <a:ext cx="9154574" cy="10575"/>
          </a:xfrm>
          <a:prstGeom prst="rect">
            <a:avLst/>
          </a:prstGeom>
          <a:blipFill>
            <a:blip r:embed="rId4"/>
            <a:stretch>
              <a:fillRect/>
            </a:stretch>
          </a:blipFill>
        </p:spPr>
      </p:sp>
      <p:sp>
        <p:nvSpPr>
          <p:cNvPr id="49" name="Shape 49"/>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Say What You Want</a:t>
            </a:r>
          </a:p>
        </p:txBody>
      </p:sp>
      <p:sp>
        <p:nvSpPr>
          <p:cNvPr id="50" name="Shape 50"/>
          <p:cNvSpPr/>
          <p:nvPr/>
        </p:nvSpPr>
        <p:spPr>
          <a:xfrm>
            <a:off x="3273754" y="2039427"/>
            <a:ext cx="3247841" cy="143084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51" name="Shape 51"/>
          <p:cNvSpPr/>
          <p:nvPr/>
        </p:nvSpPr>
        <p:spPr>
          <a:xfrm>
            <a:off x="508000" y="2235200"/>
            <a:ext cx="9144000" cy="4027350"/>
          </a:xfrm>
          <a:prstGeom prst="rect">
            <a:avLst/>
          </a:prstGeom>
          <a:blipFill>
            <a:blip r:embed="rId5"/>
            <a:stretch>
              <a:fillRect/>
            </a:stretch>
          </a:blipFill>
        </p:spPr>
      </p:sp>
      <p:sp>
        <p:nvSpPr>
          <p:cNvPr id="52" name="Shape 52"/>
          <p:cNvSpPr/>
          <p:nvPr/>
        </p:nvSpPr>
        <p:spPr>
          <a:xfrm>
            <a:off x="731925" y="1843663"/>
            <a:ext cx="8621922" cy="4637273"/>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53" name="Shape 53"/>
          <p:cNvSpPr txBox="1"/>
          <p:nvPr/>
        </p:nvSpPr>
        <p:spPr>
          <a:xfrm>
            <a:off x="6705600" y="6807200"/>
            <a:ext cx="3006125" cy="744650"/>
          </a:xfrm>
          <a:prstGeom prst="rect">
            <a:avLst/>
          </a:prstGeom>
        </p:spPr>
        <p:txBody>
          <a:bodyPr lIns="38100" tIns="38100" rIns="38100" bIns="38100" anchor="t" anchorCtr="0">
            <a:noAutofit/>
          </a:bodyPr>
          <a:lstStyle/>
          <a:p>
            <a:pPr rtl="0">
              <a:lnSpc>
                <a:spcPct val="100000"/>
              </a:lnSpc>
              <a:buNone/>
            </a:pPr>
            <a:r>
              <a:rPr lang="en-US" sz="2666" u="sng">
                <a:solidFill>
                  <a:srgbClr val="666666"/>
                </a:solidFill>
                <a:latin typeface="Arial"/>
                <a:ea typeface="Arial"/>
                <a:cs typeface="Arial"/>
                <a:sym typeface="Arial"/>
              </a:rPr>
              <a:t>What happened?</a:t>
            </a:r>
          </a:p>
        </p:txBody>
      </p:sp>
      <p:sp>
        <p:nvSpPr>
          <p:cNvPr id="54" name="Shape 54"/>
          <p:cNvSpPr txBox="1"/>
          <p:nvPr/>
        </p:nvSpPr>
        <p:spPr>
          <a:xfrm>
            <a:off x="711200" y="1219200"/>
            <a:ext cx="8969625" cy="596250"/>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A "query" is the word or phrase you search for in Google.</a:t>
            </a:r>
          </a:p>
        </p:txBody>
      </p:sp>
      <p:sp>
        <p:nvSpPr>
          <p:cNvPr id="55" name="Shape 55"/>
          <p:cNvSpPr/>
          <p:nvPr/>
        </p:nvSpPr>
        <p:spPr>
          <a:xfrm>
            <a:off x="2040200" y="2159850"/>
            <a:ext cx="5271774" cy="2710374"/>
          </a:xfrm>
          <a:prstGeom prst="rect">
            <a:avLst/>
          </a:prstGeom>
          <a:solidFill>
            <a:srgbClr val="FFFFFF"/>
          </a:solidFill>
          <a:ln>
            <a:noFill/>
          </a:ln>
        </p:spPr>
        <p:txBody>
          <a:bodyPr lIns="91425" tIns="91425" rIns="91425" bIns="91425" anchor="ctr" anchorCtr="0">
            <a:noAutofit/>
          </a:bodyPr>
          <a:lstStyle/>
          <a:p>
            <a:endParaRPr/>
          </a:p>
        </p:txBody>
      </p:sp>
      <p:sp>
        <p:nvSpPr>
          <p:cNvPr id="56" name="Shape 56"/>
          <p:cNvSpPr/>
          <p:nvPr/>
        </p:nvSpPr>
        <p:spPr>
          <a:xfrm>
            <a:off x="1930400" y="2743200"/>
            <a:ext cx="5359400" cy="2235200"/>
          </a:xfrm>
          <a:prstGeom prst="rect">
            <a:avLst/>
          </a:prstGeom>
          <a:blipFill>
            <a:blip r:embed="rId6"/>
            <a:stretch>
              <a:fillRect/>
            </a:stretch>
          </a:blipFill>
        </p:spPr>
      </p:sp>
      <p:sp>
        <p:nvSpPr>
          <p:cNvPr id="57" name="Shape 57"/>
          <p:cNvSpPr/>
          <p:nvPr/>
        </p:nvSpPr>
        <p:spPr>
          <a:xfrm>
            <a:off x="1422400" y="4876800"/>
            <a:ext cx="7655150" cy="1230374"/>
          </a:xfrm>
          <a:prstGeom prst="rect">
            <a:avLst/>
          </a:prstGeom>
          <a:blipFill>
            <a:blip r:embed="rId7"/>
            <a:stretch>
              <a:fillRect/>
            </a:stretch>
          </a:blipFill>
        </p:spPr>
      </p:sp>
      <p:sp>
        <p:nvSpPr>
          <p:cNvPr id="58" name="Shape 58"/>
          <p:cNvSpPr/>
          <p:nvPr/>
        </p:nvSpPr>
        <p:spPr>
          <a:xfrm>
            <a:off x="1532973" y="4980207"/>
            <a:ext cx="849502" cy="39830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59" name="Shape 59"/>
          <p:cNvSpPr/>
          <p:nvPr/>
        </p:nvSpPr>
        <p:spPr>
          <a:xfrm>
            <a:off x="1654610" y="4281310"/>
            <a:ext cx="112883" cy="564439"/>
          </a:xfrm>
          <a:prstGeom prst="straightConnector1">
            <a:avLst/>
          </a:prstGeom>
          <a:noFill/>
          <a:ln w="19050" cap="flat">
            <a:solidFill>
              <a:srgbClr val="FF0000"/>
            </a:solidFill>
            <a:prstDash val="solid"/>
            <a:round/>
            <a:headEnd type="none" w="lg" len="lg"/>
            <a:tailEnd type="triangle" w="lg" len="lg"/>
          </a:ln>
        </p:spPr>
      </p:sp>
      <p:sp>
        <p:nvSpPr>
          <p:cNvPr id="60" name="Shape 60"/>
          <p:cNvSpPr txBox="1"/>
          <p:nvPr/>
        </p:nvSpPr>
        <p:spPr>
          <a:xfrm>
            <a:off x="1016000" y="3657600"/>
            <a:ext cx="1295049" cy="701599"/>
          </a:xfrm>
          <a:prstGeom prst="rect">
            <a:avLst/>
          </a:prstGeom>
        </p:spPr>
        <p:txBody>
          <a:bodyPr lIns="38100" tIns="38100" rIns="38100" bIns="38100" anchor="t" anchorCtr="0">
            <a:noAutofit/>
          </a:bodyPr>
          <a:lstStyle/>
          <a:p>
            <a:pPr rtl="0">
              <a:lnSpc>
                <a:spcPct val="100000"/>
              </a:lnSpc>
              <a:buNone/>
            </a:pPr>
            <a:r>
              <a:rPr lang="en-US" sz="1866">
                <a:solidFill>
                  <a:srgbClr val="FF0000"/>
                </a:solidFill>
                <a:latin typeface="Arial"/>
                <a:ea typeface="Arial"/>
                <a:cs typeface="Arial"/>
                <a:sym typeface="Arial"/>
              </a:rPr>
              <a:t>Enter your query here</a:t>
            </a:r>
          </a:p>
        </p:txBody>
      </p:sp>
      <p:sp>
        <p:nvSpPr>
          <p:cNvPr id="61" name="Shape 61"/>
          <p:cNvSpPr/>
          <p:nvPr/>
        </p:nvSpPr>
        <p:spPr>
          <a:xfrm>
            <a:off x="3083117" y="5403303"/>
            <a:ext cx="1489889" cy="52711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62" name="Shape 62"/>
          <p:cNvSpPr/>
          <p:nvPr/>
        </p:nvSpPr>
        <p:spPr>
          <a:xfrm rot="10800000" flipH="1">
            <a:off x="3381810" y="5994374"/>
            <a:ext cx="112883" cy="677314"/>
          </a:xfrm>
          <a:prstGeom prst="straightConnector1">
            <a:avLst/>
          </a:prstGeom>
          <a:noFill/>
          <a:ln w="19050" cap="flat">
            <a:solidFill>
              <a:srgbClr val="FF0000"/>
            </a:solidFill>
            <a:prstDash val="solid"/>
            <a:round/>
            <a:headEnd type="none" w="lg" len="lg"/>
            <a:tailEnd type="triangle" w="lg" len="lg"/>
          </a:ln>
        </p:spPr>
      </p:sp>
      <p:sp>
        <p:nvSpPr>
          <p:cNvPr id="63" name="Shape 63"/>
          <p:cNvSpPr txBox="1"/>
          <p:nvPr/>
        </p:nvSpPr>
        <p:spPr>
          <a:xfrm>
            <a:off x="2438400" y="6705600"/>
            <a:ext cx="2077849" cy="763325"/>
          </a:xfrm>
          <a:prstGeom prst="rect">
            <a:avLst/>
          </a:prstGeom>
        </p:spPr>
        <p:txBody>
          <a:bodyPr lIns="38100" tIns="38100" rIns="38100" bIns="38100" anchor="t" anchorCtr="0">
            <a:noAutofit/>
          </a:bodyPr>
          <a:lstStyle/>
          <a:p>
            <a:pPr rtl="0">
              <a:lnSpc>
                <a:spcPct val="100000"/>
              </a:lnSpc>
              <a:buNone/>
            </a:pPr>
            <a:r>
              <a:rPr lang="en-US" sz="2133">
                <a:solidFill>
                  <a:srgbClr val="FF0000"/>
                </a:solidFill>
                <a:latin typeface="Arial"/>
                <a:ea typeface="Arial"/>
                <a:cs typeface="Arial"/>
                <a:sym typeface="Arial"/>
              </a:rPr>
              <a:t>Click this button</a:t>
            </a:r>
          </a:p>
          <a:p>
            <a:pPr rtl="0">
              <a:lnSpc>
                <a:spcPct val="100000"/>
              </a:lnSpc>
              <a:buNone/>
            </a:pPr>
            <a:r>
              <a:rPr lang="en-US" sz="2133">
                <a:solidFill>
                  <a:srgbClr val="FF0000"/>
                </a:solidFill>
                <a:latin typeface="Arial"/>
                <a:ea typeface="Arial"/>
                <a:cs typeface="Arial"/>
                <a:sym typeface="Arial"/>
              </a:rPr>
              <a:t>or hit "enter"</a:t>
            </a:r>
          </a:p>
        </p:txBody>
      </p:sp>
    </p:spTree>
    <p:extLst>
      <p:ext uri="{BB962C8B-B14F-4D97-AF65-F5344CB8AC3E}">
        <p14:creationId xmlns:p14="http://schemas.microsoft.com/office/powerpoint/2010/main" val="17235105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p:nvPr/>
        </p:nvSpPr>
        <p:spPr>
          <a:xfrm>
            <a:off x="8530150" y="507975"/>
            <a:ext cx="1121825" cy="391574"/>
          </a:xfrm>
          <a:prstGeom prst="rect">
            <a:avLst/>
          </a:prstGeom>
          <a:blipFill>
            <a:blip r:embed="rId3"/>
            <a:stretch>
              <a:fillRect/>
            </a:stretch>
          </a:blipFill>
        </p:spPr>
      </p:sp>
      <p:sp>
        <p:nvSpPr>
          <p:cNvPr id="69" name="Shape 69"/>
          <p:cNvSpPr/>
          <p:nvPr/>
        </p:nvSpPr>
        <p:spPr>
          <a:xfrm>
            <a:off x="508000" y="941900"/>
            <a:ext cx="9154574" cy="10575"/>
          </a:xfrm>
          <a:prstGeom prst="rect">
            <a:avLst/>
          </a:prstGeom>
          <a:blipFill>
            <a:blip r:embed="rId4"/>
            <a:stretch>
              <a:fillRect/>
            </a:stretch>
          </a:blipFill>
        </p:spPr>
      </p:sp>
      <p:sp>
        <p:nvSpPr>
          <p:cNvPr id="70" name="Shape 70"/>
          <p:cNvSpPr/>
          <p:nvPr/>
        </p:nvSpPr>
        <p:spPr>
          <a:xfrm>
            <a:off x="508000" y="7239000"/>
            <a:ext cx="9154574" cy="10575"/>
          </a:xfrm>
          <a:prstGeom prst="rect">
            <a:avLst/>
          </a:prstGeom>
          <a:blipFill>
            <a:blip r:embed="rId4"/>
            <a:stretch>
              <a:fillRect/>
            </a:stretch>
          </a:blipFill>
        </p:spPr>
      </p:sp>
      <p:sp>
        <p:nvSpPr>
          <p:cNvPr id="71" name="Shape 71"/>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Another Search Option</a:t>
            </a:r>
          </a:p>
        </p:txBody>
      </p:sp>
      <p:sp>
        <p:nvSpPr>
          <p:cNvPr id="72" name="Shape 72"/>
          <p:cNvSpPr/>
          <p:nvPr/>
        </p:nvSpPr>
        <p:spPr>
          <a:xfrm>
            <a:off x="3273754" y="2039427"/>
            <a:ext cx="3247841" cy="143084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73" name="Shape 73"/>
          <p:cNvSpPr/>
          <p:nvPr/>
        </p:nvSpPr>
        <p:spPr>
          <a:xfrm>
            <a:off x="508000" y="2235200"/>
            <a:ext cx="9144000" cy="4027350"/>
          </a:xfrm>
          <a:prstGeom prst="rect">
            <a:avLst/>
          </a:prstGeom>
          <a:blipFill>
            <a:blip r:embed="rId5"/>
            <a:stretch>
              <a:fillRect/>
            </a:stretch>
          </a:blipFill>
        </p:spPr>
      </p:sp>
      <p:sp>
        <p:nvSpPr>
          <p:cNvPr id="74" name="Shape 74"/>
          <p:cNvSpPr/>
          <p:nvPr/>
        </p:nvSpPr>
        <p:spPr>
          <a:xfrm>
            <a:off x="731925" y="1843663"/>
            <a:ext cx="8621922" cy="4637273"/>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75" name="Shape 75"/>
          <p:cNvSpPr/>
          <p:nvPr/>
        </p:nvSpPr>
        <p:spPr>
          <a:xfrm>
            <a:off x="4589430" y="5393765"/>
            <a:ext cx="1673363" cy="647318"/>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76" name="Shape 76"/>
          <p:cNvSpPr txBox="1"/>
          <p:nvPr/>
        </p:nvSpPr>
        <p:spPr>
          <a:xfrm>
            <a:off x="6705600" y="6807200"/>
            <a:ext cx="3006125" cy="744650"/>
          </a:xfrm>
          <a:prstGeom prst="rect">
            <a:avLst/>
          </a:prstGeom>
        </p:spPr>
        <p:txBody>
          <a:bodyPr lIns="38100" tIns="38100" rIns="38100" bIns="38100" anchor="t" anchorCtr="0">
            <a:noAutofit/>
          </a:bodyPr>
          <a:lstStyle/>
          <a:p>
            <a:pPr rtl="0">
              <a:lnSpc>
                <a:spcPct val="100000"/>
              </a:lnSpc>
              <a:buNone/>
            </a:pPr>
            <a:r>
              <a:rPr lang="en-US" sz="2666" u="sng">
                <a:solidFill>
                  <a:srgbClr val="666666"/>
                </a:solidFill>
                <a:latin typeface="Arial"/>
                <a:ea typeface="Arial"/>
                <a:cs typeface="Arial"/>
                <a:sym typeface="Arial"/>
              </a:rPr>
              <a:t>What happened?</a:t>
            </a:r>
          </a:p>
        </p:txBody>
      </p:sp>
      <p:sp>
        <p:nvSpPr>
          <p:cNvPr id="77" name="Shape 77"/>
          <p:cNvSpPr txBox="1"/>
          <p:nvPr/>
        </p:nvSpPr>
        <p:spPr>
          <a:xfrm>
            <a:off x="711200" y="1219200"/>
            <a:ext cx="5167100" cy="651199"/>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Try clicking "I'm Feeling Lucky."</a:t>
            </a:r>
          </a:p>
        </p:txBody>
      </p:sp>
      <p:sp>
        <p:nvSpPr>
          <p:cNvPr id="78" name="Shape 78"/>
          <p:cNvSpPr/>
          <p:nvPr/>
        </p:nvSpPr>
        <p:spPr>
          <a:xfrm>
            <a:off x="2040200" y="2159850"/>
            <a:ext cx="5271774" cy="2710374"/>
          </a:xfrm>
          <a:prstGeom prst="rect">
            <a:avLst/>
          </a:prstGeom>
          <a:solidFill>
            <a:srgbClr val="FFFFFF"/>
          </a:solidFill>
          <a:ln>
            <a:noFill/>
          </a:ln>
        </p:spPr>
        <p:txBody>
          <a:bodyPr lIns="91425" tIns="91425" rIns="91425" bIns="91425" anchor="ctr" anchorCtr="0">
            <a:noAutofit/>
          </a:bodyPr>
          <a:lstStyle/>
          <a:p>
            <a:endParaRPr/>
          </a:p>
        </p:txBody>
      </p:sp>
      <p:sp>
        <p:nvSpPr>
          <p:cNvPr id="79" name="Shape 79"/>
          <p:cNvSpPr/>
          <p:nvPr/>
        </p:nvSpPr>
        <p:spPr>
          <a:xfrm>
            <a:off x="1930400" y="2743200"/>
            <a:ext cx="5359400" cy="2235200"/>
          </a:xfrm>
          <a:prstGeom prst="rect">
            <a:avLst/>
          </a:prstGeom>
          <a:blipFill>
            <a:blip r:embed="rId6"/>
            <a:stretch>
              <a:fillRect/>
            </a:stretch>
          </a:blipFill>
        </p:spPr>
      </p:sp>
      <p:sp>
        <p:nvSpPr>
          <p:cNvPr id="80" name="Shape 80"/>
          <p:cNvSpPr/>
          <p:nvPr/>
        </p:nvSpPr>
        <p:spPr>
          <a:xfrm>
            <a:off x="1625600" y="5079975"/>
            <a:ext cx="1016999" cy="320150"/>
          </a:xfrm>
          <a:prstGeom prst="rect">
            <a:avLst/>
          </a:prstGeom>
          <a:blipFill>
            <a:blip r:embed="rId7"/>
            <a:stretch>
              <a:fillRect/>
            </a:stretch>
          </a:blipFill>
        </p:spPr>
      </p:sp>
      <p:sp>
        <p:nvSpPr>
          <p:cNvPr id="81" name="Shape 81"/>
          <p:cNvSpPr/>
          <p:nvPr/>
        </p:nvSpPr>
        <p:spPr>
          <a:xfrm>
            <a:off x="2540000" y="5090516"/>
            <a:ext cx="745349" cy="328125"/>
          </a:xfrm>
          <a:prstGeom prst="rect">
            <a:avLst/>
          </a:prstGeom>
          <a:solidFill>
            <a:srgbClr val="FFFFFF"/>
          </a:solidFill>
          <a:ln>
            <a:noFill/>
          </a:ln>
        </p:spPr>
        <p:txBody>
          <a:bodyPr lIns="91425" tIns="91425" rIns="91425" bIns="91425" anchor="ctr" anchorCtr="0">
            <a:noAutofit/>
          </a:bodyPr>
          <a:lstStyle/>
          <a:p>
            <a:endParaRPr/>
          </a:p>
        </p:txBody>
      </p:sp>
      <p:sp>
        <p:nvSpPr>
          <p:cNvPr id="82" name="Shape 82"/>
          <p:cNvSpPr/>
          <p:nvPr/>
        </p:nvSpPr>
        <p:spPr>
          <a:xfrm>
            <a:off x="2553182" y="5314067"/>
            <a:ext cx="105459" cy="98422"/>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65904859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8530150" y="507975"/>
            <a:ext cx="1121825" cy="391574"/>
          </a:xfrm>
          <a:prstGeom prst="rect">
            <a:avLst/>
          </a:prstGeom>
          <a:blipFill>
            <a:blip r:embed="rId3"/>
            <a:stretch>
              <a:fillRect/>
            </a:stretch>
          </a:blipFill>
        </p:spPr>
      </p:sp>
      <p:sp>
        <p:nvSpPr>
          <p:cNvPr id="88" name="Shape 88"/>
          <p:cNvSpPr/>
          <p:nvPr/>
        </p:nvSpPr>
        <p:spPr>
          <a:xfrm>
            <a:off x="508000" y="941900"/>
            <a:ext cx="9154574" cy="10575"/>
          </a:xfrm>
          <a:prstGeom prst="rect">
            <a:avLst/>
          </a:prstGeom>
          <a:blipFill>
            <a:blip r:embed="rId4"/>
            <a:stretch>
              <a:fillRect/>
            </a:stretch>
          </a:blipFill>
        </p:spPr>
      </p:sp>
      <p:sp>
        <p:nvSpPr>
          <p:cNvPr id="89" name="Shape 89"/>
          <p:cNvSpPr/>
          <p:nvPr/>
        </p:nvSpPr>
        <p:spPr>
          <a:xfrm>
            <a:off x="508000" y="7239000"/>
            <a:ext cx="9154574" cy="10575"/>
          </a:xfrm>
          <a:prstGeom prst="rect">
            <a:avLst/>
          </a:prstGeom>
          <a:blipFill>
            <a:blip r:embed="rId4"/>
            <a:stretch>
              <a:fillRect/>
            </a:stretch>
          </a:blipFill>
        </p:spPr>
      </p:sp>
      <p:sp>
        <p:nvSpPr>
          <p:cNvPr id="90" name="Shape 9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Different Search Tools</a:t>
            </a:r>
          </a:p>
        </p:txBody>
      </p:sp>
      <p:sp>
        <p:nvSpPr>
          <p:cNvPr id="91" name="Shape 91"/>
          <p:cNvSpPr/>
          <p:nvPr/>
        </p:nvSpPr>
        <p:spPr>
          <a:xfrm>
            <a:off x="304800" y="1422375"/>
            <a:ext cx="9479324" cy="4887775"/>
          </a:xfrm>
          <a:prstGeom prst="rect">
            <a:avLst/>
          </a:prstGeom>
          <a:blipFill>
            <a:blip r:embed="rId5"/>
            <a:stretch>
              <a:fillRect/>
            </a:stretch>
          </a:blipFill>
        </p:spPr>
      </p:sp>
      <p:sp>
        <p:nvSpPr>
          <p:cNvPr id="92" name="Shape 92"/>
          <p:cNvSpPr/>
          <p:nvPr/>
        </p:nvSpPr>
        <p:spPr>
          <a:xfrm>
            <a:off x="3303704" y="1737302"/>
            <a:ext cx="3247841" cy="143084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93" name="Shape 93"/>
          <p:cNvSpPr/>
          <p:nvPr/>
        </p:nvSpPr>
        <p:spPr>
          <a:xfrm>
            <a:off x="3251200" y="1828800"/>
            <a:ext cx="3301250" cy="1376824"/>
          </a:xfrm>
          <a:prstGeom prst="rect">
            <a:avLst/>
          </a:prstGeom>
          <a:blipFill>
            <a:blip r:embed="rId6"/>
            <a:stretch>
              <a:fillRect/>
            </a:stretch>
          </a:blipFill>
        </p:spPr>
      </p:sp>
      <p:sp>
        <p:nvSpPr>
          <p:cNvPr id="94" name="Shape 94"/>
          <p:cNvSpPr/>
          <p:nvPr/>
        </p:nvSpPr>
        <p:spPr>
          <a:xfrm>
            <a:off x="168398" y="1279455"/>
            <a:ext cx="9629728" cy="5146439"/>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95" name="Shape 95"/>
          <p:cNvSpPr/>
          <p:nvPr/>
        </p:nvSpPr>
        <p:spPr>
          <a:xfrm>
            <a:off x="312655" y="1325613"/>
            <a:ext cx="3016340" cy="346597"/>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96" name="Shape 96"/>
          <p:cNvSpPr/>
          <p:nvPr/>
        </p:nvSpPr>
        <p:spPr>
          <a:xfrm>
            <a:off x="2438300" y="3448825"/>
            <a:ext cx="6580249" cy="2709099"/>
          </a:xfrm>
          <a:prstGeom prst="rect">
            <a:avLst/>
          </a:prstGeom>
          <a:solidFill>
            <a:srgbClr val="FFFFFF"/>
          </a:solidFill>
          <a:ln>
            <a:noFill/>
          </a:ln>
        </p:spPr>
        <p:txBody>
          <a:bodyPr lIns="91425" tIns="91425" rIns="91425" bIns="91425" anchor="ctr" anchorCtr="0">
            <a:noAutofit/>
          </a:bodyPr>
          <a:lstStyle/>
          <a:p>
            <a:endParaRPr/>
          </a:p>
        </p:txBody>
      </p:sp>
      <p:sp>
        <p:nvSpPr>
          <p:cNvPr id="97" name="Shape 97"/>
          <p:cNvSpPr/>
          <p:nvPr/>
        </p:nvSpPr>
        <p:spPr>
          <a:xfrm>
            <a:off x="406400" y="4165600"/>
            <a:ext cx="9144000" cy="497549"/>
          </a:xfrm>
          <a:prstGeom prst="rect">
            <a:avLst/>
          </a:prstGeom>
          <a:blipFill>
            <a:blip r:embed="rId7"/>
            <a:stretch>
              <a:fillRect/>
            </a:stretch>
          </a:blipFill>
        </p:spPr>
      </p:sp>
      <p:sp>
        <p:nvSpPr>
          <p:cNvPr id="98" name="Shape 98"/>
          <p:cNvSpPr/>
          <p:nvPr/>
        </p:nvSpPr>
        <p:spPr>
          <a:xfrm>
            <a:off x="1524000" y="1828800"/>
            <a:ext cx="0" cy="2144874"/>
          </a:xfrm>
          <a:prstGeom prst="straightConnector1">
            <a:avLst/>
          </a:prstGeom>
          <a:noFill/>
          <a:ln w="28575" cap="flat">
            <a:solidFill>
              <a:srgbClr val="FF0000"/>
            </a:solidFill>
            <a:prstDash val="solid"/>
            <a:round/>
            <a:headEnd type="none" w="lg" len="lg"/>
            <a:tailEnd type="triangle" w="lg" len="lg"/>
          </a:ln>
        </p:spPr>
      </p:sp>
      <p:sp>
        <p:nvSpPr>
          <p:cNvPr id="99" name="Shape 99"/>
          <p:cNvSpPr/>
          <p:nvPr/>
        </p:nvSpPr>
        <p:spPr>
          <a:xfrm>
            <a:off x="344227" y="4058663"/>
            <a:ext cx="9182044" cy="670498"/>
          </a:xfrm>
          <a:prstGeom prst="rect">
            <a:avLst/>
          </a:prstGeom>
          <a:noFill/>
          <a:ln w="9525" cap="flat">
            <a:solidFill>
              <a:srgbClr val="999999"/>
            </a:solidFill>
            <a:prstDash val="solid"/>
            <a:round/>
            <a:headEnd type="none" w="med" len="med"/>
            <a:tailEnd type="none" w="med" len="med"/>
          </a:ln>
        </p:spPr>
        <p:txBody>
          <a:bodyPr lIns="91425" tIns="91425" rIns="91425" bIns="91425" anchor="ctr" anchorCtr="0">
            <a:noAutofit/>
          </a:bodyPr>
          <a:lstStyle/>
          <a:p>
            <a:endParaRPr/>
          </a:p>
        </p:txBody>
      </p:sp>
      <p:sp>
        <p:nvSpPr>
          <p:cNvPr id="100" name="Shape 100"/>
          <p:cNvSpPr txBox="1"/>
          <p:nvPr/>
        </p:nvSpPr>
        <p:spPr>
          <a:xfrm>
            <a:off x="4673600" y="6705600"/>
            <a:ext cx="5162999" cy="838149"/>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               </a:t>
            </a:r>
            <a:r>
              <a:rPr lang="en-US" sz="2666">
                <a:solidFill>
                  <a:srgbClr val="666666"/>
                </a:solidFill>
                <a:latin typeface="Arial"/>
                <a:ea typeface="Arial"/>
                <a:cs typeface="Arial"/>
                <a:sym typeface="Arial"/>
              </a:rPr>
              <a:t> </a:t>
            </a:r>
            <a:r>
              <a:rPr lang="en-US" sz="2666" u="sng">
                <a:solidFill>
                  <a:srgbClr val="666666"/>
                </a:solidFill>
                <a:latin typeface="Arial"/>
                <a:ea typeface="Arial"/>
                <a:cs typeface="Arial"/>
                <a:sym typeface="Arial"/>
              </a:rPr>
              <a:t>Have you used these?</a:t>
            </a:r>
          </a:p>
        </p:txBody>
      </p:sp>
    </p:spTree>
    <p:extLst>
      <p:ext uri="{BB962C8B-B14F-4D97-AF65-F5344CB8AC3E}">
        <p14:creationId xmlns:p14="http://schemas.microsoft.com/office/powerpoint/2010/main" val="40785594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8530150" y="507975"/>
            <a:ext cx="1121825" cy="391574"/>
          </a:xfrm>
          <a:prstGeom prst="rect">
            <a:avLst/>
          </a:prstGeom>
          <a:blipFill>
            <a:blip r:embed="rId3"/>
            <a:stretch>
              <a:fillRect/>
            </a:stretch>
          </a:blipFill>
        </p:spPr>
      </p:sp>
      <p:sp>
        <p:nvSpPr>
          <p:cNvPr id="106" name="Shape 106"/>
          <p:cNvSpPr/>
          <p:nvPr/>
        </p:nvSpPr>
        <p:spPr>
          <a:xfrm>
            <a:off x="508000" y="941900"/>
            <a:ext cx="9154574" cy="10575"/>
          </a:xfrm>
          <a:prstGeom prst="rect">
            <a:avLst/>
          </a:prstGeom>
          <a:blipFill>
            <a:blip r:embed="rId4"/>
            <a:stretch>
              <a:fillRect/>
            </a:stretch>
          </a:blipFill>
        </p:spPr>
      </p:sp>
      <p:sp>
        <p:nvSpPr>
          <p:cNvPr id="107" name="Shape 107"/>
          <p:cNvSpPr/>
          <p:nvPr/>
        </p:nvSpPr>
        <p:spPr>
          <a:xfrm>
            <a:off x="508000" y="7239000"/>
            <a:ext cx="9154574" cy="10575"/>
          </a:xfrm>
          <a:prstGeom prst="rect">
            <a:avLst/>
          </a:prstGeom>
          <a:blipFill>
            <a:blip r:embed="rId4"/>
            <a:stretch>
              <a:fillRect/>
            </a:stretch>
          </a:blipFill>
        </p:spPr>
      </p:sp>
      <p:sp>
        <p:nvSpPr>
          <p:cNvPr id="108" name="Shape 108"/>
          <p:cNvSpPr txBox="1">
            <a:spLocks noGrp="1"/>
          </p:cNvSpPr>
          <p:nvPr>
            <p:ph type="title" idx="4294967295"/>
          </p:nvPr>
        </p:nvSpPr>
        <p:spPr>
          <a:xfrm>
            <a:off x="508000" y="4064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Advanced Search</a:t>
            </a:r>
          </a:p>
        </p:txBody>
      </p:sp>
      <p:sp>
        <p:nvSpPr>
          <p:cNvPr id="109" name="Shape 109"/>
          <p:cNvSpPr/>
          <p:nvPr/>
        </p:nvSpPr>
        <p:spPr>
          <a:xfrm>
            <a:off x="1320800" y="1727175"/>
            <a:ext cx="7655150" cy="1230374"/>
          </a:xfrm>
          <a:prstGeom prst="rect">
            <a:avLst/>
          </a:prstGeom>
          <a:blipFill>
            <a:blip r:embed="rId5"/>
            <a:stretch>
              <a:fillRect/>
            </a:stretch>
          </a:blipFill>
        </p:spPr>
      </p:sp>
      <p:sp>
        <p:nvSpPr>
          <p:cNvPr id="110" name="Shape 110"/>
          <p:cNvSpPr/>
          <p:nvPr/>
        </p:nvSpPr>
        <p:spPr>
          <a:xfrm>
            <a:off x="1240240" y="1535841"/>
            <a:ext cx="7742894" cy="1421016"/>
          </a:xfrm>
          <a:prstGeom prst="rect">
            <a:avLst/>
          </a:prstGeom>
          <a:noFill/>
          <a:ln w="19050"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111" name="Shape 111"/>
          <p:cNvSpPr/>
          <p:nvPr/>
        </p:nvSpPr>
        <p:spPr>
          <a:xfrm>
            <a:off x="7633325" y="1736557"/>
            <a:ext cx="1279298" cy="324218"/>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12" name="Shape 112"/>
          <p:cNvSpPr txBox="1"/>
          <p:nvPr/>
        </p:nvSpPr>
        <p:spPr>
          <a:xfrm>
            <a:off x="1727200" y="3759175"/>
            <a:ext cx="7174374" cy="2719850"/>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Visit the Advanced Search page. Enter a search using several of the search options offered there.</a:t>
            </a:r>
          </a:p>
          <a:p>
            <a:endParaRPr lang="en-US" sz="2666">
              <a:solidFill>
                <a:srgbClr val="666666"/>
              </a:solidFill>
              <a:latin typeface="Arial"/>
              <a:ea typeface="Arial"/>
              <a:cs typeface="Arial"/>
              <a:sym typeface="Arial"/>
            </a:endParaRPr>
          </a:p>
          <a:p>
            <a:endParaRPr lang="en-US" sz="2666">
              <a:solidFill>
                <a:srgbClr val="666666"/>
              </a:solidFill>
              <a:latin typeface="Arial"/>
              <a:ea typeface="Arial"/>
              <a:cs typeface="Arial"/>
              <a:sym typeface="Arial"/>
            </a:endParaRPr>
          </a:p>
          <a:p>
            <a:pPr rtl="0">
              <a:lnSpc>
                <a:spcPct val="100000"/>
              </a:lnSpc>
              <a:buNone/>
            </a:pPr>
            <a:r>
              <a:rPr lang="en-US" sz="2666">
                <a:solidFill>
                  <a:srgbClr val="666666"/>
                </a:solidFill>
                <a:latin typeface="Arial"/>
                <a:ea typeface="Arial"/>
                <a:cs typeface="Arial"/>
                <a:sym typeface="Arial"/>
              </a:rPr>
              <a:t>What do you notice?</a:t>
            </a:r>
          </a:p>
          <a:p>
            <a:endParaRPr lang="en-US" sz="2666">
              <a:solidFill>
                <a:srgbClr val="666666"/>
              </a:solidFill>
              <a:latin typeface="Arial"/>
              <a:ea typeface="Arial"/>
              <a:cs typeface="Arial"/>
              <a:sym typeface="Arial"/>
            </a:endParaRPr>
          </a:p>
        </p:txBody>
      </p:sp>
      <p:sp>
        <p:nvSpPr>
          <p:cNvPr id="113" name="Shape 113"/>
          <p:cNvSpPr/>
          <p:nvPr/>
        </p:nvSpPr>
        <p:spPr>
          <a:xfrm>
            <a:off x="1524000" y="1963716"/>
            <a:ext cx="789349" cy="203750"/>
          </a:xfrm>
          <a:prstGeom prst="rect">
            <a:avLst/>
          </a:prstGeom>
          <a:solidFill>
            <a:srgbClr val="FFFFFF"/>
          </a:solidFill>
          <a:ln>
            <a:noFill/>
          </a:ln>
        </p:spPr>
        <p:txBody>
          <a:bodyPr lIns="91425" tIns="91425" rIns="91425" bIns="91425" anchor="ctr" anchorCtr="0">
            <a:noAutofit/>
          </a:bodyPr>
          <a:lstStyle/>
          <a:p>
            <a:endParaRPr/>
          </a:p>
        </p:txBody>
      </p:sp>
    </p:spTree>
    <p:extLst>
      <p:ext uri="{BB962C8B-B14F-4D97-AF65-F5344CB8AC3E}">
        <p14:creationId xmlns:p14="http://schemas.microsoft.com/office/powerpoint/2010/main" val="6574002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8530150" y="507975"/>
            <a:ext cx="1121825" cy="391574"/>
          </a:xfrm>
          <a:prstGeom prst="rect">
            <a:avLst/>
          </a:prstGeom>
          <a:blipFill>
            <a:blip r:embed="rId3"/>
            <a:stretch>
              <a:fillRect/>
            </a:stretch>
          </a:blipFill>
        </p:spPr>
      </p:sp>
      <p:sp>
        <p:nvSpPr>
          <p:cNvPr id="119" name="Shape 119"/>
          <p:cNvSpPr/>
          <p:nvPr/>
        </p:nvSpPr>
        <p:spPr>
          <a:xfrm>
            <a:off x="508000" y="941900"/>
            <a:ext cx="9154574" cy="10575"/>
          </a:xfrm>
          <a:prstGeom prst="rect">
            <a:avLst/>
          </a:prstGeom>
          <a:blipFill>
            <a:blip r:embed="rId4"/>
            <a:stretch>
              <a:fillRect/>
            </a:stretch>
          </a:blipFill>
        </p:spPr>
      </p:sp>
      <p:sp>
        <p:nvSpPr>
          <p:cNvPr id="120" name="Shape 120"/>
          <p:cNvSpPr/>
          <p:nvPr/>
        </p:nvSpPr>
        <p:spPr>
          <a:xfrm>
            <a:off x="508000" y="7239000"/>
            <a:ext cx="9154574" cy="10575"/>
          </a:xfrm>
          <a:prstGeom prst="rect">
            <a:avLst/>
          </a:prstGeom>
          <a:blipFill>
            <a:blip r:embed="rId4"/>
            <a:stretch>
              <a:fillRect/>
            </a:stretch>
          </a:blipFill>
        </p:spPr>
      </p:sp>
      <p:sp>
        <p:nvSpPr>
          <p:cNvPr id="121" name="Shape 121"/>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Language Tools</a:t>
            </a:r>
          </a:p>
        </p:txBody>
      </p:sp>
      <p:sp>
        <p:nvSpPr>
          <p:cNvPr id="122" name="Shape 122"/>
          <p:cNvSpPr/>
          <p:nvPr/>
        </p:nvSpPr>
        <p:spPr>
          <a:xfrm>
            <a:off x="3273754" y="2039427"/>
            <a:ext cx="3247841" cy="143084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3" name="Shape 123"/>
          <p:cNvSpPr/>
          <p:nvPr/>
        </p:nvSpPr>
        <p:spPr>
          <a:xfrm>
            <a:off x="2040200" y="2159850"/>
            <a:ext cx="5271774" cy="2710374"/>
          </a:xfrm>
          <a:prstGeom prst="rect">
            <a:avLst/>
          </a:prstGeom>
          <a:solidFill>
            <a:srgbClr val="FFFFFF"/>
          </a:solidFill>
          <a:ln>
            <a:noFill/>
          </a:ln>
        </p:spPr>
        <p:txBody>
          <a:bodyPr lIns="91425" tIns="91425" rIns="91425" bIns="91425" anchor="ctr" anchorCtr="0">
            <a:noAutofit/>
          </a:bodyPr>
          <a:lstStyle/>
          <a:p>
            <a:endParaRPr/>
          </a:p>
        </p:txBody>
      </p:sp>
      <p:sp>
        <p:nvSpPr>
          <p:cNvPr id="124" name="Shape 124"/>
          <p:cNvSpPr/>
          <p:nvPr/>
        </p:nvSpPr>
        <p:spPr>
          <a:xfrm>
            <a:off x="1422400" y="1422375"/>
            <a:ext cx="7655150" cy="1230374"/>
          </a:xfrm>
          <a:prstGeom prst="rect">
            <a:avLst/>
          </a:prstGeom>
          <a:blipFill>
            <a:blip r:embed="rId5"/>
            <a:stretch>
              <a:fillRect/>
            </a:stretch>
          </a:blipFill>
        </p:spPr>
      </p:sp>
      <p:sp>
        <p:nvSpPr>
          <p:cNvPr id="125" name="Shape 125"/>
          <p:cNvSpPr/>
          <p:nvPr/>
        </p:nvSpPr>
        <p:spPr>
          <a:xfrm>
            <a:off x="1353496" y="1339221"/>
            <a:ext cx="7751157" cy="1275981"/>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126" name="Shape 126"/>
          <p:cNvSpPr/>
          <p:nvPr/>
        </p:nvSpPr>
        <p:spPr>
          <a:xfrm>
            <a:off x="7730872" y="1793073"/>
            <a:ext cx="1237230" cy="262261"/>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27" name="Shape 127"/>
          <p:cNvSpPr txBox="1"/>
          <p:nvPr/>
        </p:nvSpPr>
        <p:spPr>
          <a:xfrm>
            <a:off x="1924875" y="3352150"/>
            <a:ext cx="6386424" cy="3112649"/>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Visit the Language Tools page and see what the different sections of the page do.</a:t>
            </a:r>
          </a:p>
          <a:p>
            <a:endParaRPr lang="en-US" sz="2666">
              <a:solidFill>
                <a:srgbClr val="666666"/>
              </a:solidFill>
              <a:latin typeface="Arial"/>
              <a:ea typeface="Arial"/>
              <a:cs typeface="Arial"/>
              <a:sym typeface="Arial"/>
            </a:endParaRPr>
          </a:p>
          <a:p>
            <a:pPr rtl="0">
              <a:lnSpc>
                <a:spcPct val="100000"/>
              </a:lnSpc>
              <a:buNone/>
            </a:pPr>
            <a:r>
              <a:rPr lang="en-US" sz="2666">
                <a:solidFill>
                  <a:srgbClr val="666666"/>
                </a:solidFill>
                <a:latin typeface="Arial"/>
                <a:ea typeface="Arial"/>
                <a:cs typeface="Arial"/>
                <a:sym typeface="Arial"/>
              </a:rPr>
              <a:t>Try the Translate Search section. Visit Google in another country.</a:t>
            </a:r>
          </a:p>
          <a:p>
            <a:endParaRPr lang="en-US" sz="2666">
              <a:solidFill>
                <a:srgbClr val="666666"/>
              </a:solidFill>
              <a:latin typeface="Arial"/>
              <a:ea typeface="Arial"/>
              <a:cs typeface="Arial"/>
              <a:sym typeface="Arial"/>
            </a:endParaRPr>
          </a:p>
          <a:p>
            <a:pPr rtl="0">
              <a:lnSpc>
                <a:spcPct val="100000"/>
              </a:lnSpc>
              <a:buNone/>
            </a:pPr>
            <a:r>
              <a:rPr lang="en-US" sz="2666">
                <a:solidFill>
                  <a:srgbClr val="666666"/>
                </a:solidFill>
                <a:latin typeface="Arial"/>
                <a:ea typeface="Arial"/>
                <a:cs typeface="Arial"/>
                <a:sym typeface="Arial"/>
              </a:rPr>
              <a:t>Where did you go? </a:t>
            </a:r>
          </a:p>
          <a:p>
            <a:endParaRPr lang="en-US" sz="2666">
              <a:solidFill>
                <a:srgbClr val="666666"/>
              </a:solidFill>
              <a:latin typeface="Arial"/>
              <a:ea typeface="Arial"/>
              <a:cs typeface="Arial"/>
              <a:sym typeface="Arial"/>
            </a:endParaRPr>
          </a:p>
        </p:txBody>
      </p:sp>
      <p:sp>
        <p:nvSpPr>
          <p:cNvPr id="128" name="Shape 128"/>
          <p:cNvSpPr/>
          <p:nvPr/>
        </p:nvSpPr>
        <p:spPr>
          <a:xfrm>
            <a:off x="1598950" y="1594791"/>
            <a:ext cx="966749" cy="267874"/>
          </a:xfrm>
          <a:prstGeom prst="rect">
            <a:avLst/>
          </a:prstGeom>
          <a:solidFill>
            <a:srgbClr val="FFFFFF"/>
          </a:solidFill>
          <a:ln>
            <a:noFill/>
          </a:ln>
        </p:spPr>
        <p:txBody>
          <a:bodyPr lIns="91425" tIns="91425" rIns="91425" bIns="91425" anchor="ctr" anchorCtr="0">
            <a:noAutofit/>
          </a:bodyPr>
          <a:lstStyle/>
          <a:p>
            <a:endParaRPr/>
          </a:p>
        </p:txBody>
      </p:sp>
    </p:spTree>
    <p:extLst>
      <p:ext uri="{BB962C8B-B14F-4D97-AF65-F5344CB8AC3E}">
        <p14:creationId xmlns:p14="http://schemas.microsoft.com/office/powerpoint/2010/main" val="30694323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p:nvPr/>
        </p:nvSpPr>
        <p:spPr>
          <a:xfrm>
            <a:off x="8530150" y="507975"/>
            <a:ext cx="1121825" cy="391574"/>
          </a:xfrm>
          <a:prstGeom prst="rect">
            <a:avLst/>
          </a:prstGeom>
          <a:blipFill>
            <a:blip r:embed="rId3"/>
            <a:stretch>
              <a:fillRect/>
            </a:stretch>
          </a:blipFill>
        </p:spPr>
      </p:sp>
      <p:sp>
        <p:nvSpPr>
          <p:cNvPr id="140" name="Shape 140"/>
          <p:cNvSpPr/>
          <p:nvPr/>
        </p:nvSpPr>
        <p:spPr>
          <a:xfrm>
            <a:off x="508000" y="941900"/>
            <a:ext cx="9154574" cy="10575"/>
          </a:xfrm>
          <a:prstGeom prst="rect">
            <a:avLst/>
          </a:prstGeom>
          <a:blipFill>
            <a:blip r:embed="rId4"/>
            <a:stretch>
              <a:fillRect/>
            </a:stretch>
          </a:blipFill>
        </p:spPr>
      </p:sp>
      <p:sp>
        <p:nvSpPr>
          <p:cNvPr id="141" name="Shape 141"/>
          <p:cNvSpPr/>
          <p:nvPr/>
        </p:nvSpPr>
        <p:spPr>
          <a:xfrm>
            <a:off x="508000" y="7239000"/>
            <a:ext cx="9154574" cy="10575"/>
          </a:xfrm>
          <a:prstGeom prst="rect">
            <a:avLst/>
          </a:prstGeom>
          <a:blipFill>
            <a:blip r:embed="rId4"/>
            <a:stretch>
              <a:fillRect/>
            </a:stretch>
          </a:blipFill>
        </p:spPr>
      </p:sp>
      <p:sp>
        <p:nvSpPr>
          <p:cNvPr id="142" name="Shape 142"/>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The Search Engine Results Page</a:t>
            </a:r>
          </a:p>
        </p:txBody>
      </p:sp>
      <p:sp>
        <p:nvSpPr>
          <p:cNvPr id="143" name="Shape 143"/>
          <p:cNvSpPr/>
          <p:nvPr/>
        </p:nvSpPr>
        <p:spPr>
          <a:xfrm>
            <a:off x="508000" y="2426950"/>
            <a:ext cx="9144000" cy="2766049"/>
          </a:xfrm>
          <a:prstGeom prst="rect">
            <a:avLst/>
          </a:prstGeom>
          <a:blipFill>
            <a:blip r:embed="rId5"/>
            <a:stretch>
              <a:fillRect/>
            </a:stretch>
          </a:blipFill>
        </p:spPr>
      </p:sp>
      <p:sp>
        <p:nvSpPr>
          <p:cNvPr id="144" name="Shape 144"/>
          <p:cNvSpPr/>
          <p:nvPr/>
        </p:nvSpPr>
        <p:spPr>
          <a:xfrm>
            <a:off x="323831" y="2047658"/>
            <a:ext cx="9579038" cy="4113208"/>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145" name="Shape 145"/>
          <p:cNvSpPr/>
          <p:nvPr/>
        </p:nvSpPr>
        <p:spPr>
          <a:xfrm>
            <a:off x="2143352" y="3077506"/>
            <a:ext cx="4993095" cy="2124437"/>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146" name="Shape 146"/>
          <p:cNvSpPr/>
          <p:nvPr/>
        </p:nvSpPr>
        <p:spPr>
          <a:xfrm>
            <a:off x="7634440" y="3054767"/>
            <a:ext cx="2058193" cy="2169140"/>
          </a:xfrm>
          <a:prstGeom prst="rect">
            <a:avLst/>
          </a:prstGeom>
          <a:noFill/>
          <a:ln w="19050" cap="flat">
            <a:solidFill>
              <a:srgbClr val="38761D"/>
            </a:solidFill>
            <a:prstDash val="solid"/>
            <a:round/>
            <a:headEnd type="none" w="med" len="med"/>
            <a:tailEnd type="none" w="med" len="med"/>
          </a:ln>
        </p:spPr>
        <p:txBody>
          <a:bodyPr lIns="91425" tIns="91425" rIns="91425" bIns="91425" anchor="ctr" anchorCtr="0">
            <a:noAutofit/>
          </a:bodyPr>
          <a:lstStyle/>
          <a:p>
            <a:endParaRPr/>
          </a:p>
        </p:txBody>
      </p:sp>
      <p:sp>
        <p:nvSpPr>
          <p:cNvPr id="147" name="Shape 147"/>
          <p:cNvSpPr/>
          <p:nvPr/>
        </p:nvSpPr>
        <p:spPr>
          <a:xfrm>
            <a:off x="496607" y="3055934"/>
            <a:ext cx="1541410" cy="2130755"/>
          </a:xfrm>
          <a:prstGeom prst="rect">
            <a:avLst/>
          </a:prstGeom>
          <a:noFill/>
          <a:ln w="19050" cap="flat">
            <a:solidFill>
              <a:srgbClr val="F1C232"/>
            </a:solidFill>
            <a:prstDash val="solid"/>
            <a:round/>
            <a:headEnd type="none" w="med" len="med"/>
            <a:tailEnd type="none" w="med" len="med"/>
          </a:ln>
        </p:spPr>
        <p:txBody>
          <a:bodyPr lIns="91425" tIns="91425" rIns="91425" bIns="91425" anchor="ctr" anchorCtr="0">
            <a:noAutofit/>
          </a:bodyPr>
          <a:lstStyle/>
          <a:p>
            <a:endParaRPr/>
          </a:p>
        </p:txBody>
      </p:sp>
      <p:sp>
        <p:nvSpPr>
          <p:cNvPr id="148" name="Shape 148"/>
          <p:cNvSpPr/>
          <p:nvPr/>
        </p:nvSpPr>
        <p:spPr>
          <a:xfrm>
            <a:off x="527203" y="2445201"/>
            <a:ext cx="7834943" cy="598522"/>
          </a:xfrm>
          <a:prstGeom prst="rect">
            <a:avLst/>
          </a:prstGeom>
          <a:noFill/>
          <a:ln w="19050" cap="flat">
            <a:solidFill>
              <a:srgbClr val="0066CC"/>
            </a:solidFill>
            <a:prstDash val="solid"/>
            <a:round/>
            <a:headEnd type="none" w="med" len="med"/>
            <a:tailEnd type="none" w="med" len="med"/>
          </a:ln>
        </p:spPr>
        <p:txBody>
          <a:bodyPr lIns="91425" tIns="91425" rIns="91425" bIns="91425" anchor="ctr" anchorCtr="0">
            <a:noAutofit/>
          </a:bodyPr>
          <a:lstStyle/>
          <a:p>
            <a:endParaRPr/>
          </a:p>
        </p:txBody>
      </p:sp>
      <p:sp>
        <p:nvSpPr>
          <p:cNvPr id="149" name="Shape 149"/>
          <p:cNvSpPr txBox="1"/>
          <p:nvPr/>
        </p:nvSpPr>
        <p:spPr>
          <a:xfrm>
            <a:off x="2540000" y="2031975"/>
            <a:ext cx="4367550" cy="543924"/>
          </a:xfrm>
          <a:prstGeom prst="rect">
            <a:avLst/>
          </a:prstGeom>
        </p:spPr>
        <p:txBody>
          <a:bodyPr lIns="38100" tIns="38100" rIns="38100" bIns="38100" anchor="t" anchorCtr="0">
            <a:noAutofit/>
          </a:bodyPr>
          <a:lstStyle/>
          <a:p>
            <a:pPr rtl="0">
              <a:lnSpc>
                <a:spcPct val="100000"/>
              </a:lnSpc>
              <a:buNone/>
            </a:pPr>
            <a:r>
              <a:rPr lang="en-US" sz="2666">
                <a:solidFill>
                  <a:srgbClr val="0066CC"/>
                </a:solidFill>
                <a:latin typeface="Arial"/>
                <a:ea typeface="Arial"/>
                <a:cs typeface="Arial"/>
                <a:sym typeface="Arial"/>
              </a:rPr>
              <a:t>Search bar</a:t>
            </a:r>
          </a:p>
        </p:txBody>
      </p:sp>
      <p:sp>
        <p:nvSpPr>
          <p:cNvPr id="150" name="Shape 150"/>
          <p:cNvSpPr txBox="1"/>
          <p:nvPr/>
        </p:nvSpPr>
        <p:spPr>
          <a:xfrm>
            <a:off x="488550" y="5283200"/>
            <a:ext cx="1631575" cy="744824"/>
          </a:xfrm>
          <a:prstGeom prst="rect">
            <a:avLst/>
          </a:prstGeom>
        </p:spPr>
        <p:txBody>
          <a:bodyPr lIns="38100" tIns="38100" rIns="38100" bIns="38100" anchor="t" anchorCtr="0">
            <a:noAutofit/>
          </a:bodyPr>
          <a:lstStyle/>
          <a:p>
            <a:pPr rtl="0">
              <a:lnSpc>
                <a:spcPct val="100000"/>
              </a:lnSpc>
              <a:buNone/>
            </a:pPr>
            <a:r>
              <a:rPr lang="en-US" sz="2666">
                <a:solidFill>
                  <a:srgbClr val="F1C232"/>
                </a:solidFill>
                <a:latin typeface="Arial"/>
                <a:ea typeface="Arial"/>
                <a:cs typeface="Arial"/>
                <a:sym typeface="Arial"/>
              </a:rPr>
              <a:t>Left panel</a:t>
            </a:r>
          </a:p>
        </p:txBody>
      </p:sp>
      <p:sp>
        <p:nvSpPr>
          <p:cNvPr id="151" name="Shape 151"/>
          <p:cNvSpPr txBox="1"/>
          <p:nvPr/>
        </p:nvSpPr>
        <p:spPr>
          <a:xfrm>
            <a:off x="2946400" y="5283200"/>
            <a:ext cx="3264425" cy="838399"/>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Organic (natural) search results</a:t>
            </a:r>
          </a:p>
        </p:txBody>
      </p:sp>
      <p:sp>
        <p:nvSpPr>
          <p:cNvPr id="152" name="Shape 152"/>
          <p:cNvSpPr txBox="1"/>
          <p:nvPr/>
        </p:nvSpPr>
        <p:spPr>
          <a:xfrm>
            <a:off x="7711475" y="5271150"/>
            <a:ext cx="1849500" cy="831525"/>
          </a:xfrm>
          <a:prstGeom prst="rect">
            <a:avLst/>
          </a:prstGeom>
        </p:spPr>
        <p:txBody>
          <a:bodyPr lIns="38100" tIns="38100" rIns="38100" bIns="38100" anchor="t" anchorCtr="0">
            <a:noAutofit/>
          </a:bodyPr>
          <a:lstStyle/>
          <a:p>
            <a:pPr rtl="0">
              <a:lnSpc>
                <a:spcPct val="100000"/>
              </a:lnSpc>
              <a:buNone/>
            </a:pPr>
            <a:r>
              <a:rPr lang="en-US" sz="2666">
                <a:solidFill>
                  <a:srgbClr val="38761D"/>
                </a:solidFill>
                <a:latin typeface="Arial"/>
                <a:ea typeface="Arial"/>
                <a:cs typeface="Arial"/>
                <a:sym typeface="Arial"/>
              </a:rPr>
              <a:t>Sponsored links (ads)</a:t>
            </a:r>
          </a:p>
        </p:txBody>
      </p:sp>
    </p:spTree>
    <p:extLst>
      <p:ext uri="{BB962C8B-B14F-4D97-AF65-F5344CB8AC3E}">
        <p14:creationId xmlns:p14="http://schemas.microsoft.com/office/powerpoint/2010/main" val="38117716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Effect transition="in" filter="fade">
                                      <p:cBhvr>
                                        <p:cTn id="12" dur="1000"/>
                                        <p:tgtEl>
                                          <p:spTgt spid="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0" end="0"/>
                                            </p:txEl>
                                          </p:spTgt>
                                        </p:tgtEl>
                                        <p:attrNameLst>
                                          <p:attrName>style.visibility</p:attrName>
                                        </p:attrNameLst>
                                      </p:cBhvr>
                                      <p:to>
                                        <p:strVal val="visible"/>
                                      </p:to>
                                    </p:set>
                                    <p:animEffect transition="in" filter="fade">
                                      <p:cBhvr>
                                        <p:cTn id="22" dur="1000"/>
                                        <p:tgtEl>
                                          <p:spTgt spid="15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10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0" end="0"/>
                                            </p:txEl>
                                          </p:spTgt>
                                        </p:tgtEl>
                                        <p:attrNameLst>
                                          <p:attrName>style.visibility</p:attrName>
                                        </p:attrNameLst>
                                      </p:cBhvr>
                                      <p:to>
                                        <p:strVal val="visible"/>
                                      </p:to>
                                    </p:set>
                                    <p:animEffect transition="in" filter="fade">
                                      <p:cBhvr>
                                        <p:cTn id="32" dur="1000"/>
                                        <p:tgtEl>
                                          <p:spTgt spid="15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1000"/>
                                        <p:tgtEl>
                                          <p:spTgt spid="1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2">
                                            <p:txEl>
                                              <p:pRg st="0" end="0"/>
                                            </p:txEl>
                                          </p:spTgt>
                                        </p:tgtEl>
                                        <p:attrNameLst>
                                          <p:attrName>style.visibility</p:attrName>
                                        </p:attrNameLst>
                                      </p:cBhvr>
                                      <p:to>
                                        <p:strVal val="visible"/>
                                      </p:to>
                                    </p:set>
                                    <p:animEffect transition="in" filter="fade">
                                      <p:cBhvr>
                                        <p:cTn id="42" dur="1000"/>
                                        <p:tgtEl>
                                          <p:spTgt spid="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8530150" y="507975"/>
            <a:ext cx="1121825" cy="391574"/>
          </a:xfrm>
          <a:prstGeom prst="rect">
            <a:avLst/>
          </a:prstGeom>
          <a:blipFill>
            <a:blip r:embed="rId3"/>
            <a:stretch>
              <a:fillRect/>
            </a:stretch>
          </a:blipFill>
        </p:spPr>
      </p:sp>
      <p:sp>
        <p:nvSpPr>
          <p:cNvPr id="158" name="Shape 158"/>
          <p:cNvSpPr/>
          <p:nvPr/>
        </p:nvSpPr>
        <p:spPr>
          <a:xfrm>
            <a:off x="508000" y="941900"/>
            <a:ext cx="9154574" cy="10575"/>
          </a:xfrm>
          <a:prstGeom prst="rect">
            <a:avLst/>
          </a:prstGeom>
          <a:blipFill>
            <a:blip r:embed="rId4"/>
            <a:stretch>
              <a:fillRect/>
            </a:stretch>
          </a:blipFill>
        </p:spPr>
      </p:sp>
      <p:sp>
        <p:nvSpPr>
          <p:cNvPr id="159" name="Shape 159"/>
          <p:cNvSpPr/>
          <p:nvPr/>
        </p:nvSpPr>
        <p:spPr>
          <a:xfrm>
            <a:off x="508000" y="7239000"/>
            <a:ext cx="9154574" cy="10575"/>
          </a:xfrm>
          <a:prstGeom prst="rect">
            <a:avLst/>
          </a:prstGeom>
          <a:blipFill>
            <a:blip r:embed="rId4"/>
            <a:stretch>
              <a:fillRect/>
            </a:stretch>
          </a:blipFill>
        </p:spPr>
      </p:sp>
      <p:sp>
        <p:nvSpPr>
          <p:cNvPr id="160" name="Shape 16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Reading Individual Search Results</a:t>
            </a:r>
          </a:p>
        </p:txBody>
      </p:sp>
      <p:sp>
        <p:nvSpPr>
          <p:cNvPr id="161" name="Shape 161"/>
          <p:cNvSpPr/>
          <p:nvPr/>
        </p:nvSpPr>
        <p:spPr>
          <a:xfrm>
            <a:off x="406400" y="2844775"/>
            <a:ext cx="9143999" cy="1666375"/>
          </a:xfrm>
          <a:prstGeom prst="rect">
            <a:avLst/>
          </a:prstGeom>
          <a:blipFill>
            <a:blip r:embed="rId5"/>
            <a:stretch>
              <a:fillRect/>
            </a:stretch>
          </a:blipFill>
        </p:spPr>
      </p:sp>
      <p:sp>
        <p:nvSpPr>
          <p:cNvPr id="162" name="Shape 162"/>
          <p:cNvSpPr/>
          <p:nvPr/>
        </p:nvSpPr>
        <p:spPr>
          <a:xfrm>
            <a:off x="4876800" y="1524000"/>
            <a:ext cx="1028700" cy="1206474"/>
          </a:xfrm>
          <a:prstGeom prst="rect">
            <a:avLst/>
          </a:prstGeom>
          <a:blipFill>
            <a:blip r:embed="rId6"/>
            <a:stretch>
              <a:fillRect/>
            </a:stretch>
          </a:blipFill>
        </p:spPr>
      </p:sp>
      <p:sp>
        <p:nvSpPr>
          <p:cNvPr id="163" name="Shape 163"/>
          <p:cNvSpPr/>
          <p:nvPr/>
        </p:nvSpPr>
        <p:spPr>
          <a:xfrm>
            <a:off x="812800" y="4470400"/>
            <a:ext cx="2565400" cy="1092175"/>
          </a:xfrm>
          <a:prstGeom prst="rect">
            <a:avLst/>
          </a:prstGeom>
          <a:blipFill>
            <a:blip r:embed="rId7"/>
            <a:stretch>
              <a:fillRect/>
            </a:stretch>
          </a:blipFill>
        </p:spPr>
      </p:sp>
      <p:sp>
        <p:nvSpPr>
          <p:cNvPr id="164" name="Shape 164"/>
          <p:cNvSpPr/>
          <p:nvPr/>
        </p:nvSpPr>
        <p:spPr>
          <a:xfrm>
            <a:off x="4470400" y="4470400"/>
            <a:ext cx="2209800" cy="1079500"/>
          </a:xfrm>
          <a:prstGeom prst="rect">
            <a:avLst/>
          </a:prstGeom>
          <a:blipFill>
            <a:blip r:embed="rId8"/>
            <a:stretch>
              <a:fillRect/>
            </a:stretch>
          </a:blipFill>
        </p:spPr>
      </p:sp>
      <p:sp>
        <p:nvSpPr>
          <p:cNvPr id="165" name="Shape 165"/>
          <p:cNvSpPr/>
          <p:nvPr/>
        </p:nvSpPr>
        <p:spPr>
          <a:xfrm>
            <a:off x="6908800" y="4470400"/>
            <a:ext cx="3048000" cy="1333500"/>
          </a:xfrm>
          <a:prstGeom prst="rect">
            <a:avLst/>
          </a:prstGeom>
          <a:blipFill>
            <a:blip r:embed="rId9"/>
            <a:stretch>
              <a:fillRect/>
            </a:stretch>
          </a:blipFill>
        </p:spPr>
      </p:sp>
      <p:sp>
        <p:nvSpPr>
          <p:cNvPr id="166" name="Shape 166"/>
          <p:cNvSpPr/>
          <p:nvPr/>
        </p:nvSpPr>
        <p:spPr>
          <a:xfrm>
            <a:off x="8026400" y="3962400"/>
            <a:ext cx="1981200" cy="1079500"/>
          </a:xfrm>
          <a:prstGeom prst="rect">
            <a:avLst/>
          </a:prstGeom>
          <a:blipFill>
            <a:blip r:embed="rId10"/>
            <a:stretch>
              <a:fillRect/>
            </a:stretch>
          </a:blipFill>
        </p:spPr>
      </p:sp>
    </p:spTree>
    <p:extLst>
      <p:ext uri="{BB962C8B-B14F-4D97-AF65-F5344CB8AC3E}">
        <p14:creationId xmlns:p14="http://schemas.microsoft.com/office/powerpoint/2010/main" val="10476441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10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fade">
                                      <p:cBhvr>
                                        <p:cTn id="2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p:nvPr/>
        </p:nvSpPr>
        <p:spPr>
          <a:xfrm>
            <a:off x="8530150" y="507975"/>
            <a:ext cx="1121825" cy="391574"/>
          </a:xfrm>
          <a:prstGeom prst="rect">
            <a:avLst/>
          </a:prstGeom>
          <a:blipFill>
            <a:blip r:embed="rId3"/>
            <a:stretch>
              <a:fillRect/>
            </a:stretch>
          </a:blipFill>
        </p:spPr>
      </p:sp>
      <p:sp>
        <p:nvSpPr>
          <p:cNvPr id="34" name="Shape 34"/>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35" name="Shape 35"/>
          <p:cNvSpPr/>
          <p:nvPr/>
        </p:nvSpPr>
        <p:spPr>
          <a:xfrm>
            <a:off x="508000" y="941900"/>
            <a:ext cx="9154574" cy="10575"/>
          </a:xfrm>
          <a:prstGeom prst="rect">
            <a:avLst/>
          </a:prstGeom>
          <a:blipFill>
            <a:blip r:embed="rId4"/>
            <a:stretch>
              <a:fillRect/>
            </a:stretch>
          </a:blipFill>
        </p:spPr>
      </p:sp>
      <p:sp>
        <p:nvSpPr>
          <p:cNvPr id="36" name="Shape 36"/>
          <p:cNvSpPr/>
          <p:nvPr/>
        </p:nvSpPr>
        <p:spPr>
          <a:xfrm>
            <a:off x="508000" y="7239000"/>
            <a:ext cx="9154574" cy="10575"/>
          </a:xfrm>
          <a:prstGeom prst="rect">
            <a:avLst/>
          </a:prstGeom>
          <a:blipFill>
            <a:blip r:embed="rId4"/>
            <a:stretch>
              <a:fillRect/>
            </a:stretch>
          </a:blipFill>
        </p:spPr>
      </p:sp>
      <p:sp>
        <p:nvSpPr>
          <p:cNvPr id="37" name="Shape 37"/>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Word Soup</a:t>
            </a:r>
          </a:p>
        </p:txBody>
      </p:sp>
      <p:sp>
        <p:nvSpPr>
          <p:cNvPr id="38" name="Shape 38"/>
          <p:cNvSpPr txBox="1"/>
          <p:nvPr/>
        </p:nvSpPr>
        <p:spPr>
          <a:xfrm>
            <a:off x="611275" y="1035925"/>
            <a:ext cx="9034699" cy="954474"/>
          </a:xfrm>
          <a:prstGeom prst="rect">
            <a:avLst/>
          </a:prstGeom>
        </p:spPr>
        <p:txBody>
          <a:bodyPr lIns="38100" tIns="38100" rIns="38100" bIns="38100" anchor="t" anchorCtr="0">
            <a:noAutofit/>
          </a:bodyPr>
          <a:lstStyle/>
          <a:p>
            <a:pPr marL="0" marR="0" indent="0" algn="ctr" rtl="0">
              <a:lnSpc>
                <a:spcPct val="120139"/>
              </a:lnSpc>
              <a:spcBef>
                <a:spcPts val="0"/>
              </a:spcBef>
              <a:spcAft>
                <a:spcPts val="990"/>
              </a:spcAft>
              <a:buNone/>
            </a:pPr>
            <a:r>
              <a:rPr lang="en-US" sz="2000">
                <a:solidFill>
                  <a:srgbClr val="595959"/>
                </a:solidFill>
                <a:latin typeface="Arial"/>
                <a:ea typeface="Arial"/>
                <a:cs typeface="Arial"/>
                <a:sym typeface="Arial"/>
              </a:rPr>
              <a:t>There are a lot of names and terms associated with the internet, the web, browsers, and search engines. Sorting them out can get confusing!</a:t>
            </a:r>
          </a:p>
        </p:txBody>
      </p:sp>
      <p:sp>
        <p:nvSpPr>
          <p:cNvPr id="39" name="Shape 39">
            <a:hlinkClick r:id="rId5"/>
          </p:cNvPr>
          <p:cNvSpPr/>
          <p:nvPr/>
        </p:nvSpPr>
        <p:spPr>
          <a:xfrm>
            <a:off x="1828800" y="1875125"/>
            <a:ext cx="6958125" cy="5218575"/>
          </a:xfrm>
          <a:prstGeom prst="rect">
            <a:avLst/>
          </a:prstGeom>
          <a:blipFill>
            <a:blip r:embed="rId6"/>
            <a:stretch>
              <a:fillRect/>
            </a:stretch>
          </a:blipFill>
        </p:spPr>
      </p:sp>
    </p:spTree>
    <p:extLst>
      <p:ext uri="{BB962C8B-B14F-4D97-AF65-F5344CB8AC3E}">
        <p14:creationId xmlns:p14="http://schemas.microsoft.com/office/powerpoint/2010/main" val="27194069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p:nvPr/>
        </p:nvSpPr>
        <p:spPr>
          <a:xfrm>
            <a:off x="8530150" y="507975"/>
            <a:ext cx="1121825" cy="391574"/>
          </a:xfrm>
          <a:prstGeom prst="rect">
            <a:avLst/>
          </a:prstGeom>
          <a:blipFill>
            <a:blip r:embed="rId3"/>
            <a:stretch>
              <a:fillRect/>
            </a:stretch>
          </a:blipFill>
        </p:spPr>
      </p:sp>
      <p:sp>
        <p:nvSpPr>
          <p:cNvPr id="172" name="Shape 172"/>
          <p:cNvSpPr/>
          <p:nvPr/>
        </p:nvSpPr>
        <p:spPr>
          <a:xfrm>
            <a:off x="508000" y="941900"/>
            <a:ext cx="9154574" cy="10575"/>
          </a:xfrm>
          <a:prstGeom prst="rect">
            <a:avLst/>
          </a:prstGeom>
          <a:blipFill>
            <a:blip r:embed="rId4"/>
            <a:stretch>
              <a:fillRect/>
            </a:stretch>
          </a:blipFill>
        </p:spPr>
      </p:sp>
      <p:sp>
        <p:nvSpPr>
          <p:cNvPr id="173" name="Shape 173"/>
          <p:cNvSpPr/>
          <p:nvPr/>
        </p:nvSpPr>
        <p:spPr>
          <a:xfrm>
            <a:off x="508000" y="7239000"/>
            <a:ext cx="9154574" cy="10575"/>
          </a:xfrm>
          <a:prstGeom prst="rect">
            <a:avLst/>
          </a:prstGeom>
          <a:blipFill>
            <a:blip r:embed="rId4"/>
            <a:stretch>
              <a:fillRect/>
            </a:stretch>
          </a:blipFill>
        </p:spPr>
      </p:sp>
      <p:sp>
        <p:nvSpPr>
          <p:cNvPr id="174" name="Shape 174"/>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Give It a Try!</a:t>
            </a:r>
          </a:p>
        </p:txBody>
      </p:sp>
      <p:sp>
        <p:nvSpPr>
          <p:cNvPr id="175" name="Shape 175"/>
          <p:cNvSpPr txBox="1"/>
          <p:nvPr/>
        </p:nvSpPr>
        <p:spPr>
          <a:xfrm>
            <a:off x="2099100" y="2676850"/>
            <a:ext cx="6037975" cy="2329325"/>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If you had a website, what would a search engine show about your site?</a:t>
            </a:r>
          </a:p>
          <a:p>
            <a:endParaRPr lang="en-US" sz="2666">
              <a:solidFill>
                <a:srgbClr val="666666"/>
              </a:solidFill>
              <a:latin typeface="Arial"/>
              <a:ea typeface="Arial"/>
              <a:cs typeface="Arial"/>
              <a:sym typeface="Arial"/>
            </a:endParaRPr>
          </a:p>
          <a:p>
            <a:pPr rtl="0">
              <a:lnSpc>
                <a:spcPct val="100000"/>
              </a:lnSpc>
              <a:buNone/>
            </a:pPr>
            <a:r>
              <a:rPr lang="en-US" sz="2666">
                <a:solidFill>
                  <a:srgbClr val="666666"/>
                </a:solidFill>
                <a:latin typeface="Arial"/>
                <a:ea typeface="Arial"/>
                <a:cs typeface="Arial"/>
                <a:sym typeface="Arial"/>
              </a:rPr>
              <a:t>Write a fictional search result, complete with title, snippet, web address, and similar links.</a:t>
            </a:r>
          </a:p>
        </p:txBody>
      </p:sp>
    </p:spTree>
    <p:extLst>
      <p:ext uri="{BB962C8B-B14F-4D97-AF65-F5344CB8AC3E}">
        <p14:creationId xmlns:p14="http://schemas.microsoft.com/office/powerpoint/2010/main" val="207776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3044450" y="3675925"/>
            <a:ext cx="6810725" cy="503049"/>
          </a:xfrm>
          <a:prstGeom prst="rect">
            <a:avLst/>
          </a:prstGeom>
        </p:spPr>
        <p:txBody>
          <a:bodyPr lIns="38100" tIns="38100" rIns="38100" bIns="38100" anchor="t" anchorCtr="0">
            <a:noAutofit/>
          </a:bodyPr>
          <a:lstStyle/>
          <a:p>
            <a:pPr marL="0" marR="0" indent="0" algn="l" rtl="0">
              <a:lnSpc>
                <a:spcPct val="108035"/>
              </a:lnSpc>
              <a:spcBef>
                <a:spcPts val="0"/>
              </a:spcBef>
              <a:spcAft>
                <a:spcPts val="0"/>
              </a:spcAft>
              <a:buNone/>
            </a:pPr>
            <a:r>
              <a:rPr lang="en-US" sz="3111">
                <a:solidFill>
                  <a:srgbClr val="0066CC"/>
                </a:solidFill>
                <a:latin typeface="Arial"/>
                <a:ea typeface="Arial"/>
                <a:cs typeface="Arial"/>
                <a:sym typeface="Arial"/>
              </a:rPr>
              <a:t>Search Techniques &amp; Strategies</a:t>
            </a:r>
          </a:p>
        </p:txBody>
      </p:sp>
      <p:sp>
        <p:nvSpPr>
          <p:cNvPr id="20" name="Shape 20"/>
          <p:cNvSpPr txBox="1">
            <a:spLocks noGrp="1"/>
          </p:cNvSpPr>
          <p:nvPr>
            <p:ph type="subTitle" idx="1"/>
          </p:nvPr>
        </p:nvSpPr>
        <p:spPr>
          <a:xfrm>
            <a:off x="3044450" y="4199800"/>
            <a:ext cx="6810725" cy="3478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7D7D7D"/>
                </a:solidFill>
                <a:latin typeface="Arial"/>
                <a:ea typeface="Arial"/>
                <a:cs typeface="Arial"/>
                <a:sym typeface="Arial"/>
              </a:rPr>
              <a:t>Which Link Should I Follow?</a:t>
            </a:r>
          </a:p>
        </p:txBody>
      </p:sp>
      <p:sp>
        <p:nvSpPr>
          <p:cNvPr id="21" name="Shape 21"/>
          <p:cNvSpPr txBox="1"/>
          <p:nvPr/>
        </p:nvSpPr>
        <p:spPr>
          <a:xfrm>
            <a:off x="3097300" y="5848825"/>
            <a:ext cx="5411775" cy="973800"/>
          </a:xfrm>
          <a:prstGeom prst="rect">
            <a:avLst/>
          </a:prstGeom>
        </p:spPr>
        <p:txBody>
          <a:bodyPr lIns="38100" tIns="38100" rIns="38100" bIns="38100" anchor="t" anchorCtr="0">
            <a:noAutofit/>
          </a:bodyPr>
          <a:lstStyle/>
          <a:p>
            <a:pPr marL="0" marR="0" indent="0" algn="l" rtl="0">
              <a:lnSpc>
                <a:spcPct val="108333"/>
              </a:lnSpc>
              <a:spcBef>
                <a:spcPts val="0"/>
              </a:spcBef>
              <a:spcAft>
                <a:spcPts val="0"/>
              </a:spcAft>
              <a:buNone/>
            </a:pPr>
            <a:r>
              <a:rPr lang="en-US" sz="1333" b="1">
                <a:solidFill>
                  <a:srgbClr val="7D7D7D"/>
                </a:solidFill>
                <a:latin typeface="Arial"/>
                <a:ea typeface="Arial"/>
                <a:cs typeface="Arial"/>
                <a:sym typeface="Arial"/>
              </a:rPr>
              <a:t>Web Search Lesson Plan</a:t>
            </a:r>
          </a:p>
          <a:p>
            <a:pPr marL="0" marR="0" indent="0" algn="l" rtl="0">
              <a:lnSpc>
                <a:spcPct val="108333"/>
              </a:lnSpc>
              <a:spcBef>
                <a:spcPts val="0"/>
              </a:spcBef>
              <a:spcAft>
                <a:spcPts val="0"/>
              </a:spcAft>
              <a:buNone/>
            </a:pPr>
            <a:r>
              <a:rPr lang="en-US" sz="1333">
                <a:solidFill>
                  <a:srgbClr val="7D7D7D"/>
                </a:solidFill>
                <a:latin typeface="Arial"/>
                <a:ea typeface="Arial"/>
                <a:cs typeface="Arial"/>
                <a:sym typeface="Arial"/>
              </a:rPr>
              <a:t>Module B1</a:t>
            </a:r>
          </a:p>
        </p:txBody>
      </p:sp>
      <p:sp>
        <p:nvSpPr>
          <p:cNvPr id="22" name="Shape 22"/>
          <p:cNvSpPr/>
          <p:nvPr/>
        </p:nvSpPr>
        <p:spPr>
          <a:xfrm>
            <a:off x="7010400" y="6299175"/>
            <a:ext cx="2596425" cy="1241774"/>
          </a:xfrm>
          <a:prstGeom prst="rect">
            <a:avLst/>
          </a:prstGeom>
          <a:solidFill>
            <a:srgbClr val="FFFFFF"/>
          </a:solidFill>
          <a:ln>
            <a:noFill/>
          </a:ln>
        </p:spPr>
        <p:txBody>
          <a:bodyPr lIns="91425" tIns="91425" rIns="91425" bIns="91425" anchor="ctr" anchorCtr="0">
            <a:noAutofit/>
          </a:bodyPr>
          <a:lstStyle/>
          <a:p>
            <a:endParaRPr/>
          </a:p>
        </p:txBody>
      </p:sp>
      <p:sp>
        <p:nvSpPr>
          <p:cNvPr id="23" name="Shape 23"/>
          <p:cNvSpPr/>
          <p:nvPr/>
        </p:nvSpPr>
        <p:spPr>
          <a:xfrm>
            <a:off x="2641600" y="5791200"/>
            <a:ext cx="406400" cy="406400"/>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p:nvPr/>
        </p:nvSpPr>
        <p:spPr>
          <a:xfrm>
            <a:off x="8530150" y="507975"/>
            <a:ext cx="1121825" cy="391574"/>
          </a:xfrm>
          <a:prstGeom prst="rect">
            <a:avLst/>
          </a:prstGeom>
          <a:blipFill>
            <a:blip r:embed="rId3"/>
            <a:stretch>
              <a:fillRect/>
            </a:stretch>
          </a:blipFill>
        </p:spPr>
      </p:sp>
      <p:sp>
        <p:nvSpPr>
          <p:cNvPr id="35" name="Shape 35"/>
          <p:cNvSpPr/>
          <p:nvPr/>
        </p:nvSpPr>
        <p:spPr>
          <a:xfrm>
            <a:off x="508000" y="941900"/>
            <a:ext cx="9154574" cy="10575"/>
          </a:xfrm>
          <a:prstGeom prst="rect">
            <a:avLst/>
          </a:prstGeom>
          <a:blipFill>
            <a:blip r:embed="rId4"/>
            <a:stretch>
              <a:fillRect/>
            </a:stretch>
          </a:blipFill>
        </p:spPr>
      </p:sp>
      <p:sp>
        <p:nvSpPr>
          <p:cNvPr id="36" name="Shape 36"/>
          <p:cNvSpPr/>
          <p:nvPr/>
        </p:nvSpPr>
        <p:spPr>
          <a:xfrm>
            <a:off x="508000" y="7239000"/>
            <a:ext cx="9154574" cy="10575"/>
          </a:xfrm>
          <a:prstGeom prst="rect">
            <a:avLst/>
          </a:prstGeom>
          <a:blipFill>
            <a:blip r:embed="rId4"/>
            <a:stretch>
              <a:fillRect/>
            </a:stretch>
          </a:blipFill>
        </p:spPr>
      </p:sp>
      <p:sp>
        <p:nvSpPr>
          <p:cNvPr id="37" name="Shape 37"/>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Choosing a Link</a:t>
            </a:r>
          </a:p>
        </p:txBody>
      </p:sp>
      <p:sp>
        <p:nvSpPr>
          <p:cNvPr id="38" name="Shape 38"/>
          <p:cNvSpPr/>
          <p:nvPr/>
        </p:nvSpPr>
        <p:spPr>
          <a:xfrm>
            <a:off x="508000" y="1117600"/>
            <a:ext cx="9144000" cy="5010849"/>
          </a:xfrm>
          <a:prstGeom prst="rect">
            <a:avLst/>
          </a:prstGeom>
          <a:blipFill>
            <a:blip r:embed="rId5"/>
            <a:stretch>
              <a:fillRect/>
            </a:stretch>
          </a:blipFill>
        </p:spPr>
      </p:sp>
      <p:sp>
        <p:nvSpPr>
          <p:cNvPr id="39" name="Shape 39"/>
          <p:cNvSpPr/>
          <p:nvPr/>
        </p:nvSpPr>
        <p:spPr>
          <a:xfrm>
            <a:off x="451132" y="1039513"/>
            <a:ext cx="9304285" cy="5119523"/>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40" name="Shape 40"/>
          <p:cNvSpPr txBox="1"/>
          <p:nvPr/>
        </p:nvSpPr>
        <p:spPr>
          <a:xfrm>
            <a:off x="3062700" y="6415525"/>
            <a:ext cx="6692600" cy="937674"/>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Does it matter which link you chose here?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p:nvPr/>
        </p:nvSpPr>
        <p:spPr>
          <a:xfrm>
            <a:off x="8530150" y="507975"/>
            <a:ext cx="1121825" cy="391574"/>
          </a:xfrm>
          <a:prstGeom prst="rect">
            <a:avLst/>
          </a:prstGeom>
          <a:blipFill>
            <a:blip r:embed="rId3"/>
            <a:stretch>
              <a:fillRect/>
            </a:stretch>
          </a:blipFill>
        </p:spPr>
      </p:sp>
      <p:sp>
        <p:nvSpPr>
          <p:cNvPr id="46" name="Shape 46"/>
          <p:cNvSpPr/>
          <p:nvPr/>
        </p:nvSpPr>
        <p:spPr>
          <a:xfrm>
            <a:off x="508000" y="941900"/>
            <a:ext cx="9154574" cy="10575"/>
          </a:xfrm>
          <a:prstGeom prst="rect">
            <a:avLst/>
          </a:prstGeom>
          <a:blipFill>
            <a:blip r:embed="rId4"/>
            <a:stretch>
              <a:fillRect/>
            </a:stretch>
          </a:blipFill>
        </p:spPr>
      </p:sp>
      <p:sp>
        <p:nvSpPr>
          <p:cNvPr id="47" name="Shape 47"/>
          <p:cNvSpPr/>
          <p:nvPr/>
        </p:nvSpPr>
        <p:spPr>
          <a:xfrm>
            <a:off x="508000" y="7239000"/>
            <a:ext cx="9154574" cy="10575"/>
          </a:xfrm>
          <a:prstGeom prst="rect">
            <a:avLst/>
          </a:prstGeom>
          <a:blipFill>
            <a:blip r:embed="rId4"/>
            <a:stretch>
              <a:fillRect/>
            </a:stretch>
          </a:blipFill>
        </p:spPr>
      </p:sp>
      <p:sp>
        <p:nvSpPr>
          <p:cNvPr id="48" name="Shape 48"/>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Link Choice Can Matter</a:t>
            </a:r>
          </a:p>
        </p:txBody>
      </p:sp>
      <p:sp>
        <p:nvSpPr>
          <p:cNvPr id="49" name="Shape 49"/>
          <p:cNvSpPr/>
          <p:nvPr/>
        </p:nvSpPr>
        <p:spPr>
          <a:xfrm>
            <a:off x="303625" y="1014125"/>
            <a:ext cx="8657949" cy="5568550"/>
          </a:xfrm>
          <a:prstGeom prst="rect">
            <a:avLst/>
          </a:prstGeom>
          <a:blipFill>
            <a:blip r:embed="rId5"/>
            <a:stretch>
              <a:fillRect/>
            </a:stretch>
          </a:blipFill>
        </p:spPr>
      </p:sp>
      <p:sp>
        <p:nvSpPr>
          <p:cNvPr id="50" name="Shape 50"/>
          <p:cNvSpPr/>
          <p:nvPr/>
        </p:nvSpPr>
        <p:spPr>
          <a:xfrm>
            <a:off x="564053" y="955370"/>
            <a:ext cx="8520093" cy="5571934"/>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51" name="Shape 51"/>
          <p:cNvSpPr txBox="1"/>
          <p:nvPr/>
        </p:nvSpPr>
        <p:spPr>
          <a:xfrm>
            <a:off x="2540000" y="6908775"/>
            <a:ext cx="6743074" cy="715150"/>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Would link choice make a difference here?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p:nvPr/>
        </p:nvSpPr>
        <p:spPr>
          <a:xfrm>
            <a:off x="8530150" y="507975"/>
            <a:ext cx="1121825" cy="391574"/>
          </a:xfrm>
          <a:prstGeom prst="rect">
            <a:avLst/>
          </a:prstGeom>
          <a:blipFill>
            <a:blip r:embed="rId3"/>
            <a:stretch>
              <a:fillRect/>
            </a:stretch>
          </a:blipFill>
        </p:spPr>
      </p:sp>
      <p:sp>
        <p:nvSpPr>
          <p:cNvPr id="57" name="Shape 57"/>
          <p:cNvSpPr/>
          <p:nvPr/>
        </p:nvSpPr>
        <p:spPr>
          <a:xfrm>
            <a:off x="508000" y="941900"/>
            <a:ext cx="9154574" cy="10575"/>
          </a:xfrm>
          <a:prstGeom prst="rect">
            <a:avLst/>
          </a:prstGeom>
          <a:blipFill>
            <a:blip r:embed="rId4"/>
            <a:stretch>
              <a:fillRect/>
            </a:stretch>
          </a:blipFill>
        </p:spPr>
      </p:sp>
      <p:sp>
        <p:nvSpPr>
          <p:cNvPr id="58" name="Shape 58"/>
          <p:cNvSpPr/>
          <p:nvPr/>
        </p:nvSpPr>
        <p:spPr>
          <a:xfrm>
            <a:off x="508000" y="7239000"/>
            <a:ext cx="9154574" cy="10575"/>
          </a:xfrm>
          <a:prstGeom prst="rect">
            <a:avLst/>
          </a:prstGeom>
          <a:blipFill>
            <a:blip r:embed="rId4"/>
            <a:stretch>
              <a:fillRect/>
            </a:stretch>
          </a:blipFill>
        </p:spPr>
      </p:sp>
      <p:sp>
        <p:nvSpPr>
          <p:cNvPr id="59" name="Shape 59"/>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Give It a Try!</a:t>
            </a:r>
          </a:p>
        </p:txBody>
      </p:sp>
      <p:sp>
        <p:nvSpPr>
          <p:cNvPr id="60" name="Shape 60"/>
          <p:cNvSpPr txBox="1"/>
          <p:nvPr/>
        </p:nvSpPr>
        <p:spPr>
          <a:xfrm>
            <a:off x="2743200" y="2133600"/>
            <a:ext cx="5046825" cy="3775350"/>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You are doing your homework on the early days of our country.</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Which of these searches find a screen full of pretty helpful results, and where do you have to be more choosy?</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t>
            </a:r>
            <a:r>
              <a:rPr lang="en-US" sz="2000" u="sng">
                <a:solidFill>
                  <a:srgbClr val="0000FF"/>
                </a:solidFill>
                <a:latin typeface="Arial"/>
                <a:ea typeface="Arial"/>
                <a:cs typeface="Arial"/>
                <a:sym typeface="Arial"/>
                <a:hlinkClick r:id="rId5"/>
              </a:rPr>
              <a:t>colonial life</a:t>
            </a:r>
            <a:r>
              <a:rPr lang="en-US" sz="2000">
                <a:solidFill>
                  <a:srgbClr val="595959"/>
                </a:solidFill>
                <a:latin typeface="Arial"/>
                <a:ea typeface="Arial"/>
                <a:cs typeface="Arial"/>
                <a:sym typeface="Arial"/>
              </a:rPr>
              <a:t>]</a:t>
            </a: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t>
            </a:r>
            <a:r>
              <a:rPr lang="en-US" sz="2000" u="sng">
                <a:solidFill>
                  <a:srgbClr val="0000FF"/>
                </a:solidFill>
                <a:latin typeface="Arial"/>
                <a:ea typeface="Arial"/>
                <a:cs typeface="Arial"/>
                <a:sym typeface="Arial"/>
                <a:hlinkClick r:id="rId6"/>
              </a:rPr>
              <a:t>american revolution</a:t>
            </a:r>
            <a:r>
              <a:rPr lang="en-US" sz="2000">
                <a:solidFill>
                  <a:srgbClr val="595959"/>
                </a:solidFill>
                <a:latin typeface="Arial"/>
                <a:ea typeface="Arial"/>
                <a:cs typeface="Arial"/>
                <a:sym typeface="Arial"/>
              </a:rPr>
              <a:t>]</a:t>
            </a: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t>
            </a:r>
            <a:r>
              <a:rPr lang="en-US" sz="2000" u="sng">
                <a:solidFill>
                  <a:srgbClr val="0000FF"/>
                </a:solidFill>
                <a:latin typeface="Arial"/>
                <a:ea typeface="Arial"/>
                <a:cs typeface="Arial"/>
                <a:sym typeface="Arial"/>
                <a:hlinkClick r:id="rId7"/>
              </a:rPr>
              <a:t>treaty of paris</a:t>
            </a:r>
            <a:r>
              <a:rPr lang="en-US" sz="2000">
                <a:solidFill>
                  <a:srgbClr val="595959"/>
                </a:solidFill>
                <a:latin typeface="Arial"/>
                <a:ea typeface="Arial"/>
                <a:cs typeface="Arial"/>
                <a:sym typeface="Arial"/>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8530150" y="507975"/>
            <a:ext cx="1121825" cy="391574"/>
          </a:xfrm>
          <a:prstGeom prst="rect">
            <a:avLst/>
          </a:prstGeom>
          <a:blipFill>
            <a:blip r:embed="rId3"/>
            <a:stretch>
              <a:fillRect/>
            </a:stretch>
          </a:blipFill>
        </p:spPr>
      </p:sp>
      <p:sp>
        <p:nvSpPr>
          <p:cNvPr id="124" name="Shape 124"/>
          <p:cNvSpPr/>
          <p:nvPr/>
        </p:nvSpPr>
        <p:spPr>
          <a:xfrm>
            <a:off x="508000" y="941900"/>
            <a:ext cx="9154574" cy="10575"/>
          </a:xfrm>
          <a:prstGeom prst="rect">
            <a:avLst/>
          </a:prstGeom>
          <a:blipFill>
            <a:blip r:embed="rId4"/>
            <a:stretch>
              <a:fillRect/>
            </a:stretch>
          </a:blipFill>
        </p:spPr>
      </p:sp>
      <p:sp>
        <p:nvSpPr>
          <p:cNvPr id="125" name="Shape 125"/>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Think About What You See</a:t>
            </a:r>
          </a:p>
        </p:txBody>
      </p:sp>
      <p:sp>
        <p:nvSpPr>
          <p:cNvPr id="126" name="Shape 126"/>
          <p:cNvSpPr/>
          <p:nvPr/>
        </p:nvSpPr>
        <p:spPr>
          <a:xfrm>
            <a:off x="406400" y="1625600"/>
            <a:ext cx="9143999" cy="1890424"/>
          </a:xfrm>
          <a:prstGeom prst="rect">
            <a:avLst/>
          </a:prstGeom>
          <a:blipFill>
            <a:blip r:embed="rId5"/>
            <a:stretch>
              <a:fillRect/>
            </a:stretch>
          </a:blipFill>
        </p:spPr>
      </p:sp>
      <p:sp>
        <p:nvSpPr>
          <p:cNvPr id="127" name="Shape 127"/>
          <p:cNvSpPr txBox="1"/>
          <p:nvPr/>
        </p:nvSpPr>
        <p:spPr>
          <a:xfrm>
            <a:off x="1930400" y="6197600"/>
            <a:ext cx="7901550" cy="987649"/>
          </a:xfrm>
          <a:prstGeom prst="rect">
            <a:avLst/>
          </a:prstGeom>
        </p:spPr>
        <p:txBody>
          <a:bodyPr lIns="38100" tIns="38100" rIns="38100" bIns="38100" anchor="t" anchorCtr="0">
            <a:noAutofit/>
          </a:bodyPr>
          <a:lstStyle/>
          <a:p>
            <a:pPr rtl="0">
              <a:lnSpc>
                <a:spcPct val="100000"/>
              </a:lnSpc>
              <a:buNone/>
            </a:pPr>
            <a:r>
              <a:rPr lang="en-US" sz="2666">
                <a:solidFill>
                  <a:srgbClr val="595959"/>
                </a:solidFill>
                <a:latin typeface="Arial"/>
                <a:ea typeface="Arial"/>
                <a:cs typeface="Arial"/>
                <a:sym typeface="Arial"/>
              </a:rPr>
              <a:t>What clues tell you if these results are about life in the American Colonies? </a:t>
            </a:r>
          </a:p>
        </p:txBody>
      </p:sp>
      <p:sp>
        <p:nvSpPr>
          <p:cNvPr id="128" name="Shape 128"/>
          <p:cNvSpPr/>
          <p:nvPr/>
        </p:nvSpPr>
        <p:spPr>
          <a:xfrm>
            <a:off x="508000" y="4267200"/>
            <a:ext cx="9143999" cy="1330575"/>
          </a:xfrm>
          <a:prstGeom prst="rect">
            <a:avLst/>
          </a:prstGeom>
          <a:blipFill>
            <a:blip r:embed="rId6"/>
            <a:stretch>
              <a:fillRect/>
            </a:stretch>
          </a:blipFill>
        </p:spPr>
      </p:sp>
      <p:sp>
        <p:nvSpPr>
          <p:cNvPr id="129" name="Shape 129"/>
          <p:cNvSpPr/>
          <p:nvPr/>
        </p:nvSpPr>
        <p:spPr>
          <a:xfrm>
            <a:off x="349228" y="1643742"/>
            <a:ext cx="9241192" cy="1886814"/>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130" name="Shape 130"/>
          <p:cNvSpPr/>
          <p:nvPr/>
        </p:nvSpPr>
        <p:spPr>
          <a:xfrm>
            <a:off x="349062" y="4279485"/>
            <a:ext cx="9206500" cy="1277728"/>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p:nvPr/>
        </p:nvSpPr>
        <p:spPr>
          <a:xfrm>
            <a:off x="8530150" y="507975"/>
            <a:ext cx="1121825" cy="391574"/>
          </a:xfrm>
          <a:prstGeom prst="rect">
            <a:avLst/>
          </a:prstGeom>
          <a:blipFill>
            <a:blip r:embed="rId3"/>
            <a:stretch>
              <a:fillRect/>
            </a:stretch>
          </a:blipFill>
        </p:spPr>
      </p:sp>
      <p:sp>
        <p:nvSpPr>
          <p:cNvPr id="66" name="Shape 66"/>
          <p:cNvSpPr/>
          <p:nvPr/>
        </p:nvSpPr>
        <p:spPr>
          <a:xfrm>
            <a:off x="508000" y="941900"/>
            <a:ext cx="9154574" cy="10575"/>
          </a:xfrm>
          <a:prstGeom prst="rect">
            <a:avLst/>
          </a:prstGeom>
          <a:blipFill>
            <a:blip r:embed="rId4"/>
            <a:stretch>
              <a:fillRect/>
            </a:stretch>
          </a:blipFill>
        </p:spPr>
      </p:sp>
      <p:sp>
        <p:nvSpPr>
          <p:cNvPr id="67" name="Shape 67"/>
          <p:cNvSpPr/>
          <p:nvPr/>
        </p:nvSpPr>
        <p:spPr>
          <a:xfrm>
            <a:off x="508000" y="7239000"/>
            <a:ext cx="9154574" cy="10575"/>
          </a:xfrm>
          <a:prstGeom prst="rect">
            <a:avLst/>
          </a:prstGeom>
          <a:blipFill>
            <a:blip r:embed="rId4"/>
            <a:stretch>
              <a:fillRect/>
            </a:stretch>
          </a:blipFill>
        </p:spPr>
      </p:sp>
      <p:sp>
        <p:nvSpPr>
          <p:cNvPr id="68" name="Shape 68"/>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The Anatomy of a Search Results Page</a:t>
            </a:r>
          </a:p>
        </p:txBody>
      </p:sp>
      <p:sp>
        <p:nvSpPr>
          <p:cNvPr id="69" name="Shape 69"/>
          <p:cNvSpPr/>
          <p:nvPr/>
        </p:nvSpPr>
        <p:spPr>
          <a:xfrm>
            <a:off x="508000" y="1422375"/>
            <a:ext cx="9144000" cy="4957024"/>
          </a:xfrm>
          <a:prstGeom prst="rect">
            <a:avLst/>
          </a:prstGeom>
          <a:blipFill>
            <a:blip r:embed="rId5"/>
            <a:stretch>
              <a:fillRect/>
            </a:stretch>
          </a:blipFill>
        </p:spPr>
      </p:sp>
      <p:sp>
        <p:nvSpPr>
          <p:cNvPr id="70" name="Shape 70"/>
          <p:cNvSpPr/>
          <p:nvPr/>
        </p:nvSpPr>
        <p:spPr>
          <a:xfrm>
            <a:off x="1016000" y="4082849"/>
            <a:ext cx="0" cy="677325"/>
          </a:xfrm>
          <a:prstGeom prst="straightConnector1">
            <a:avLst/>
          </a:prstGeom>
          <a:noFill/>
          <a:ln w="19050" cap="flat">
            <a:solidFill>
              <a:srgbClr val="FF0000"/>
            </a:solidFill>
            <a:prstDash val="solid"/>
            <a:round/>
            <a:headEnd type="none" w="lg" len="lg"/>
            <a:tailEnd type="triangle" w="lg" len="lg"/>
          </a:ln>
        </p:spPr>
      </p:sp>
      <p:sp>
        <p:nvSpPr>
          <p:cNvPr id="71" name="Shape 71"/>
          <p:cNvSpPr/>
          <p:nvPr/>
        </p:nvSpPr>
        <p:spPr>
          <a:xfrm>
            <a:off x="8128000" y="3454374"/>
            <a:ext cx="0" cy="677325"/>
          </a:xfrm>
          <a:prstGeom prst="straightConnector1">
            <a:avLst/>
          </a:prstGeom>
          <a:noFill/>
          <a:ln w="19050" cap="flat">
            <a:solidFill>
              <a:srgbClr val="FF0000"/>
            </a:solidFill>
            <a:prstDash val="solid"/>
            <a:round/>
            <a:headEnd type="none" w="lg" len="lg"/>
            <a:tailEnd type="triangle" w="lg" len="lg"/>
          </a:ln>
        </p:spPr>
      </p:sp>
      <p:sp>
        <p:nvSpPr>
          <p:cNvPr id="72" name="Shape 72"/>
          <p:cNvSpPr/>
          <p:nvPr/>
        </p:nvSpPr>
        <p:spPr>
          <a:xfrm rot="10800000">
            <a:off x="6096000" y="5505250"/>
            <a:ext cx="564439" cy="564439"/>
          </a:xfrm>
          <a:prstGeom prst="straightConnector1">
            <a:avLst/>
          </a:prstGeom>
          <a:noFill/>
          <a:ln w="19050" cap="flat">
            <a:solidFill>
              <a:srgbClr val="FF0000"/>
            </a:solidFill>
            <a:prstDash val="solid"/>
            <a:round/>
            <a:headEnd type="none" w="lg" len="lg"/>
            <a:tailEnd type="triangle" w="lg" len="lg"/>
          </a:ln>
        </p:spPr>
      </p:sp>
      <p:sp>
        <p:nvSpPr>
          <p:cNvPr id="73" name="Shape 73"/>
          <p:cNvSpPr/>
          <p:nvPr/>
        </p:nvSpPr>
        <p:spPr>
          <a:xfrm>
            <a:off x="1422400" y="5175966"/>
            <a:ext cx="677325" cy="0"/>
          </a:xfrm>
          <a:prstGeom prst="straightConnector1">
            <a:avLst/>
          </a:prstGeom>
          <a:noFill/>
          <a:ln w="19050" cap="flat">
            <a:solidFill>
              <a:srgbClr val="FF0000"/>
            </a:solidFill>
            <a:prstDash val="solid"/>
            <a:round/>
            <a:headEnd type="none" w="lg" len="lg"/>
            <a:tailEnd type="triangle" w="lg" len="lg"/>
          </a:ln>
        </p:spPr>
      </p:sp>
      <p:sp>
        <p:nvSpPr>
          <p:cNvPr id="74" name="Shape 74"/>
          <p:cNvSpPr/>
          <p:nvPr/>
        </p:nvSpPr>
        <p:spPr>
          <a:xfrm>
            <a:off x="2176350" y="3691237"/>
            <a:ext cx="4632299" cy="807124"/>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75" name="Shape 75"/>
          <p:cNvSpPr txBox="1"/>
          <p:nvPr/>
        </p:nvSpPr>
        <p:spPr>
          <a:xfrm>
            <a:off x="5080000" y="6807200"/>
            <a:ext cx="4718600" cy="634424"/>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What are these parts called?</a:t>
            </a:r>
          </a:p>
        </p:txBody>
      </p:sp>
      <p:sp>
        <p:nvSpPr>
          <p:cNvPr id="76" name="Shape 76"/>
          <p:cNvSpPr/>
          <p:nvPr/>
        </p:nvSpPr>
        <p:spPr>
          <a:xfrm>
            <a:off x="457183" y="1255332"/>
            <a:ext cx="8937833" cy="5203035"/>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77" name="Shape 77"/>
          <p:cNvSpPr/>
          <p:nvPr/>
        </p:nvSpPr>
        <p:spPr>
          <a:xfrm>
            <a:off x="1422400" y="6191941"/>
            <a:ext cx="677325" cy="0"/>
          </a:xfrm>
          <a:prstGeom prst="straightConnector1">
            <a:avLst/>
          </a:prstGeom>
          <a:noFill/>
          <a:ln w="19050" cap="flat">
            <a:solidFill>
              <a:srgbClr val="FF0000"/>
            </a:solidFill>
            <a:prstDash val="solid"/>
            <a:round/>
            <a:headEnd type="none" w="lg" len="lg"/>
            <a:tailEnd type="triangle" w="lg" len="lg"/>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10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8530150" y="507975"/>
            <a:ext cx="1121825" cy="391574"/>
          </a:xfrm>
          <a:prstGeom prst="rect">
            <a:avLst/>
          </a:prstGeom>
          <a:blipFill>
            <a:blip r:embed="rId3"/>
            <a:stretch>
              <a:fillRect/>
            </a:stretch>
          </a:blipFill>
        </p:spPr>
      </p:sp>
      <p:sp>
        <p:nvSpPr>
          <p:cNvPr id="83" name="Shape 83"/>
          <p:cNvSpPr/>
          <p:nvPr/>
        </p:nvSpPr>
        <p:spPr>
          <a:xfrm>
            <a:off x="508000" y="941900"/>
            <a:ext cx="9154574" cy="10575"/>
          </a:xfrm>
          <a:prstGeom prst="rect">
            <a:avLst/>
          </a:prstGeom>
          <a:blipFill>
            <a:blip r:embed="rId4"/>
            <a:stretch>
              <a:fillRect/>
            </a:stretch>
          </a:blipFill>
        </p:spPr>
      </p:sp>
      <p:sp>
        <p:nvSpPr>
          <p:cNvPr id="84" name="Shape 84"/>
          <p:cNvSpPr/>
          <p:nvPr/>
        </p:nvSpPr>
        <p:spPr>
          <a:xfrm>
            <a:off x="508000" y="7239000"/>
            <a:ext cx="9154574" cy="10575"/>
          </a:xfrm>
          <a:prstGeom prst="rect">
            <a:avLst/>
          </a:prstGeom>
          <a:blipFill>
            <a:blip r:embed="rId4"/>
            <a:stretch>
              <a:fillRect/>
            </a:stretch>
          </a:blipFill>
        </p:spPr>
      </p:sp>
      <p:sp>
        <p:nvSpPr>
          <p:cNvPr id="85" name="Shape 85"/>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The Anatomy of a Search Results Page</a:t>
            </a:r>
          </a:p>
        </p:txBody>
      </p:sp>
      <p:sp>
        <p:nvSpPr>
          <p:cNvPr id="86" name="Shape 86"/>
          <p:cNvSpPr/>
          <p:nvPr/>
        </p:nvSpPr>
        <p:spPr>
          <a:xfrm>
            <a:off x="508000" y="1422375"/>
            <a:ext cx="6538600" cy="3372050"/>
          </a:xfrm>
          <a:prstGeom prst="rect">
            <a:avLst/>
          </a:prstGeom>
          <a:blipFill>
            <a:blip r:embed="rId5"/>
            <a:stretch>
              <a:fillRect/>
            </a:stretch>
          </a:blipFill>
        </p:spPr>
      </p:sp>
      <p:sp>
        <p:nvSpPr>
          <p:cNvPr id="87" name="Shape 87"/>
          <p:cNvSpPr/>
          <p:nvPr/>
        </p:nvSpPr>
        <p:spPr>
          <a:xfrm>
            <a:off x="5994400" y="2863649"/>
            <a:ext cx="0" cy="387025"/>
          </a:xfrm>
          <a:prstGeom prst="straightConnector1">
            <a:avLst/>
          </a:prstGeom>
          <a:noFill/>
          <a:ln w="19050" cap="flat">
            <a:solidFill>
              <a:srgbClr val="FF0000"/>
            </a:solidFill>
            <a:prstDash val="solid"/>
            <a:round/>
            <a:headEnd type="none" w="lg" len="lg"/>
            <a:tailEnd type="triangle" w="lg" len="lg"/>
          </a:ln>
        </p:spPr>
      </p:sp>
      <p:sp>
        <p:nvSpPr>
          <p:cNvPr id="88" name="Shape 88"/>
          <p:cNvSpPr/>
          <p:nvPr/>
        </p:nvSpPr>
        <p:spPr>
          <a:xfrm rot="10800000">
            <a:off x="4463600" y="4179450"/>
            <a:ext cx="389268" cy="389268"/>
          </a:xfrm>
          <a:prstGeom prst="straightConnector1">
            <a:avLst/>
          </a:prstGeom>
          <a:noFill/>
          <a:ln w="19050" cap="flat">
            <a:solidFill>
              <a:srgbClr val="FF0000"/>
            </a:solidFill>
            <a:prstDash val="solid"/>
            <a:round/>
            <a:headEnd type="none" w="lg" len="lg"/>
            <a:tailEnd type="triangle" w="lg" len="lg"/>
          </a:ln>
        </p:spPr>
      </p:sp>
      <p:sp>
        <p:nvSpPr>
          <p:cNvPr id="89" name="Shape 89"/>
          <p:cNvSpPr/>
          <p:nvPr/>
        </p:nvSpPr>
        <p:spPr>
          <a:xfrm>
            <a:off x="1219200" y="4004716"/>
            <a:ext cx="447025" cy="0"/>
          </a:xfrm>
          <a:prstGeom prst="straightConnector1">
            <a:avLst/>
          </a:prstGeom>
          <a:noFill/>
          <a:ln w="19050" cap="flat">
            <a:solidFill>
              <a:srgbClr val="FF0000"/>
            </a:solidFill>
            <a:prstDash val="solid"/>
            <a:round/>
            <a:headEnd type="none" w="lg" len="lg"/>
            <a:tailEnd type="triangle" w="lg" len="lg"/>
          </a:ln>
        </p:spPr>
      </p:sp>
      <p:sp>
        <p:nvSpPr>
          <p:cNvPr id="90" name="Shape 90"/>
          <p:cNvSpPr/>
          <p:nvPr/>
        </p:nvSpPr>
        <p:spPr>
          <a:xfrm>
            <a:off x="1638660" y="2954478"/>
            <a:ext cx="3373729" cy="572793"/>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endParaRPr/>
          </a:p>
        </p:txBody>
      </p:sp>
      <p:sp>
        <p:nvSpPr>
          <p:cNvPr id="91" name="Shape 91"/>
          <p:cNvSpPr/>
          <p:nvPr/>
        </p:nvSpPr>
        <p:spPr>
          <a:xfrm>
            <a:off x="914400" y="3168449"/>
            <a:ext cx="0" cy="387025"/>
          </a:xfrm>
          <a:prstGeom prst="straightConnector1">
            <a:avLst/>
          </a:prstGeom>
          <a:noFill/>
          <a:ln w="19050" cap="flat">
            <a:solidFill>
              <a:srgbClr val="FF0000"/>
            </a:solidFill>
            <a:prstDash val="solid"/>
            <a:round/>
            <a:headEnd type="none" w="lg" len="lg"/>
            <a:tailEnd type="triangle" w="lg" len="lg"/>
          </a:ln>
        </p:spPr>
      </p:sp>
      <p:sp>
        <p:nvSpPr>
          <p:cNvPr id="92" name="Shape 92"/>
          <p:cNvSpPr txBox="1"/>
          <p:nvPr/>
        </p:nvSpPr>
        <p:spPr>
          <a:xfrm>
            <a:off x="5080000" y="3048000"/>
            <a:ext cx="394950" cy="550549"/>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1</a:t>
            </a:r>
          </a:p>
        </p:txBody>
      </p:sp>
      <p:sp>
        <p:nvSpPr>
          <p:cNvPr id="93" name="Shape 93"/>
          <p:cNvSpPr txBox="1"/>
          <p:nvPr/>
        </p:nvSpPr>
        <p:spPr>
          <a:xfrm>
            <a:off x="914400" y="3759175"/>
            <a:ext cx="439549" cy="562450"/>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2</a:t>
            </a:r>
          </a:p>
        </p:txBody>
      </p:sp>
      <p:sp>
        <p:nvSpPr>
          <p:cNvPr id="94" name="Shape 94"/>
          <p:cNvSpPr txBox="1"/>
          <p:nvPr/>
        </p:nvSpPr>
        <p:spPr>
          <a:xfrm>
            <a:off x="4876800" y="4368775"/>
            <a:ext cx="439549" cy="562450"/>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3</a:t>
            </a:r>
          </a:p>
        </p:txBody>
      </p:sp>
      <p:sp>
        <p:nvSpPr>
          <p:cNvPr id="95" name="Shape 95"/>
          <p:cNvSpPr txBox="1"/>
          <p:nvPr/>
        </p:nvSpPr>
        <p:spPr>
          <a:xfrm>
            <a:off x="812800" y="4470400"/>
            <a:ext cx="540399" cy="661125"/>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4</a:t>
            </a:r>
          </a:p>
        </p:txBody>
      </p:sp>
      <p:sp>
        <p:nvSpPr>
          <p:cNvPr id="96" name="Shape 96"/>
          <p:cNvSpPr txBox="1"/>
          <p:nvPr/>
        </p:nvSpPr>
        <p:spPr>
          <a:xfrm>
            <a:off x="5892800" y="3251200"/>
            <a:ext cx="641275" cy="562450"/>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5</a:t>
            </a:r>
          </a:p>
        </p:txBody>
      </p:sp>
      <p:sp>
        <p:nvSpPr>
          <p:cNvPr id="97" name="Shape 97"/>
          <p:cNvSpPr txBox="1"/>
          <p:nvPr/>
        </p:nvSpPr>
        <p:spPr>
          <a:xfrm>
            <a:off x="609600" y="3251200"/>
            <a:ext cx="439549" cy="661125"/>
          </a:xfrm>
          <a:prstGeom prst="rect">
            <a:avLst/>
          </a:prstGeom>
        </p:spPr>
        <p:txBody>
          <a:bodyPr lIns="38100" tIns="38100" rIns="38100" bIns="38100" anchor="t" anchorCtr="0">
            <a:noAutofit/>
          </a:bodyPr>
          <a:lstStyle/>
          <a:p>
            <a:pPr rtl="0">
              <a:lnSpc>
                <a:spcPct val="100000"/>
              </a:lnSpc>
              <a:buNone/>
            </a:pPr>
            <a:r>
              <a:rPr lang="en-US" sz="2666">
                <a:solidFill>
                  <a:srgbClr val="FF0000"/>
                </a:solidFill>
                <a:latin typeface="Arial"/>
                <a:ea typeface="Arial"/>
                <a:cs typeface="Arial"/>
                <a:sym typeface="Arial"/>
              </a:rPr>
              <a:t>6</a:t>
            </a:r>
          </a:p>
        </p:txBody>
      </p:sp>
      <p:sp>
        <p:nvSpPr>
          <p:cNvPr id="98" name="Shape 98"/>
          <p:cNvSpPr/>
          <p:nvPr/>
        </p:nvSpPr>
        <p:spPr>
          <a:xfrm>
            <a:off x="1117600" y="4715941"/>
            <a:ext cx="447025" cy="0"/>
          </a:xfrm>
          <a:prstGeom prst="straightConnector1">
            <a:avLst/>
          </a:prstGeom>
          <a:noFill/>
          <a:ln w="19050" cap="flat">
            <a:solidFill>
              <a:srgbClr val="FF0000"/>
            </a:solidFill>
            <a:prstDash val="solid"/>
            <a:round/>
            <a:headEnd type="none" w="lg" len="lg"/>
            <a:tailEnd type="triangle" w="lg" len="lg"/>
          </a:ln>
        </p:spPr>
      </p:sp>
      <p:sp>
        <p:nvSpPr>
          <p:cNvPr id="99" name="Shape 99"/>
          <p:cNvSpPr/>
          <p:nvPr/>
        </p:nvSpPr>
        <p:spPr>
          <a:xfrm>
            <a:off x="485070" y="1360150"/>
            <a:ext cx="6533858" cy="3897599"/>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
        <p:nvSpPr>
          <p:cNvPr id="100" name="Shape 100"/>
          <p:cNvSpPr/>
          <p:nvPr/>
        </p:nvSpPr>
        <p:spPr>
          <a:xfrm>
            <a:off x="6299200" y="3962400"/>
            <a:ext cx="1015999" cy="1580424"/>
          </a:xfrm>
          <a:prstGeom prst="rect">
            <a:avLst/>
          </a:prstGeom>
          <a:solidFill>
            <a:srgbClr val="FFFFFF"/>
          </a:solidFill>
          <a:ln>
            <a:noFill/>
          </a:ln>
        </p:spPr>
        <p:txBody>
          <a:bodyPr lIns="91425" tIns="91425" rIns="91425" bIns="91425" anchor="ctr" anchorCtr="0">
            <a:noAutofit/>
          </a:bodyPr>
          <a:lstStyle/>
          <a:p>
            <a:endParaRPr/>
          </a:p>
        </p:txBody>
      </p:sp>
      <p:sp>
        <p:nvSpPr>
          <p:cNvPr id="101" name="Shape 101"/>
          <p:cNvSpPr txBox="1"/>
          <p:nvPr/>
        </p:nvSpPr>
        <p:spPr>
          <a:xfrm>
            <a:off x="6400800" y="4082850"/>
            <a:ext cx="3566000" cy="2971649"/>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1. Search Result</a:t>
            </a:r>
          </a:p>
          <a:p>
            <a:pPr rtl="0">
              <a:lnSpc>
                <a:spcPct val="100000"/>
              </a:lnSpc>
              <a:buNone/>
            </a:pPr>
            <a:r>
              <a:rPr lang="en-US" sz="2666">
                <a:solidFill>
                  <a:srgbClr val="666666"/>
                </a:solidFill>
                <a:latin typeface="Arial"/>
                <a:ea typeface="Arial"/>
                <a:cs typeface="Arial"/>
                <a:sym typeface="Arial"/>
              </a:rPr>
              <a:t>2. Title</a:t>
            </a:r>
          </a:p>
          <a:p>
            <a:pPr rtl="0">
              <a:lnSpc>
                <a:spcPct val="100000"/>
              </a:lnSpc>
              <a:buNone/>
            </a:pPr>
            <a:r>
              <a:rPr lang="en-US" sz="2666">
                <a:solidFill>
                  <a:srgbClr val="666666"/>
                </a:solidFill>
                <a:latin typeface="Arial"/>
                <a:ea typeface="Arial"/>
                <a:cs typeface="Arial"/>
                <a:sym typeface="Arial"/>
              </a:rPr>
              <a:t>3. Snippet</a:t>
            </a:r>
          </a:p>
          <a:p>
            <a:pPr rtl="0">
              <a:lnSpc>
                <a:spcPct val="100000"/>
              </a:lnSpc>
              <a:buNone/>
            </a:pPr>
            <a:r>
              <a:rPr lang="en-US" sz="2666">
                <a:solidFill>
                  <a:srgbClr val="666666"/>
                </a:solidFill>
                <a:latin typeface="Arial"/>
                <a:ea typeface="Arial"/>
                <a:cs typeface="Arial"/>
                <a:sym typeface="Arial"/>
              </a:rPr>
              <a:t>4. Web Address</a:t>
            </a:r>
          </a:p>
          <a:p>
            <a:pPr rtl="0">
              <a:lnSpc>
                <a:spcPct val="100000"/>
              </a:lnSpc>
              <a:buNone/>
            </a:pPr>
            <a:r>
              <a:rPr lang="en-US" sz="2666">
                <a:solidFill>
                  <a:srgbClr val="666666"/>
                </a:solidFill>
                <a:latin typeface="Arial"/>
                <a:ea typeface="Arial"/>
                <a:cs typeface="Arial"/>
                <a:sym typeface="Arial"/>
              </a:rPr>
              <a:t>5. Sponsored Link (Ad)</a:t>
            </a:r>
          </a:p>
          <a:p>
            <a:pPr rtl="0">
              <a:lnSpc>
                <a:spcPct val="100000"/>
              </a:lnSpc>
              <a:buNone/>
            </a:pPr>
            <a:r>
              <a:rPr lang="en-US" sz="2666">
                <a:solidFill>
                  <a:srgbClr val="666666"/>
                </a:solidFill>
                <a:latin typeface="Arial"/>
                <a:ea typeface="Arial"/>
                <a:cs typeface="Arial"/>
                <a:sym typeface="Arial"/>
              </a:rPr>
              <a:t>6. Left Panel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8530150" y="507975"/>
            <a:ext cx="1121825" cy="391574"/>
          </a:xfrm>
          <a:prstGeom prst="rect">
            <a:avLst/>
          </a:prstGeom>
          <a:blipFill>
            <a:blip r:embed="rId3"/>
            <a:stretch>
              <a:fillRect/>
            </a:stretch>
          </a:blipFill>
        </p:spPr>
      </p:sp>
      <p:sp>
        <p:nvSpPr>
          <p:cNvPr id="107" name="Shape 107"/>
          <p:cNvSpPr/>
          <p:nvPr/>
        </p:nvSpPr>
        <p:spPr>
          <a:xfrm>
            <a:off x="508000" y="941900"/>
            <a:ext cx="9154574" cy="10575"/>
          </a:xfrm>
          <a:prstGeom prst="rect">
            <a:avLst/>
          </a:prstGeom>
          <a:blipFill>
            <a:blip r:embed="rId4"/>
            <a:stretch>
              <a:fillRect/>
            </a:stretch>
          </a:blipFill>
        </p:spPr>
      </p:sp>
      <p:sp>
        <p:nvSpPr>
          <p:cNvPr id="108" name="Shape 108"/>
          <p:cNvSpPr/>
          <p:nvPr/>
        </p:nvSpPr>
        <p:spPr>
          <a:xfrm>
            <a:off x="508000" y="7239000"/>
            <a:ext cx="9154574" cy="10575"/>
          </a:xfrm>
          <a:prstGeom prst="rect">
            <a:avLst/>
          </a:prstGeom>
          <a:blipFill>
            <a:blip r:embed="rId4"/>
            <a:stretch>
              <a:fillRect/>
            </a:stretch>
          </a:blipFill>
        </p:spPr>
      </p:sp>
      <p:sp>
        <p:nvSpPr>
          <p:cNvPr id="109" name="Shape 109"/>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Ranking Results</a:t>
            </a:r>
          </a:p>
        </p:txBody>
      </p:sp>
      <p:sp>
        <p:nvSpPr>
          <p:cNvPr id="110" name="Shape 110"/>
          <p:cNvSpPr/>
          <p:nvPr/>
        </p:nvSpPr>
        <p:spPr>
          <a:xfrm>
            <a:off x="508000" y="1403850"/>
            <a:ext cx="9143999" cy="4812275"/>
          </a:xfrm>
          <a:prstGeom prst="rect">
            <a:avLst/>
          </a:prstGeom>
          <a:blipFill>
            <a:blip r:embed="rId5"/>
            <a:stretch>
              <a:fillRect/>
            </a:stretch>
          </a:blipFill>
        </p:spPr>
      </p:sp>
      <p:sp>
        <p:nvSpPr>
          <p:cNvPr id="111" name="Shape 111"/>
          <p:cNvSpPr txBox="1"/>
          <p:nvPr/>
        </p:nvSpPr>
        <p:spPr>
          <a:xfrm>
            <a:off x="2336800" y="6502400"/>
            <a:ext cx="7387500" cy="839649"/>
          </a:xfrm>
          <a:prstGeom prst="rect">
            <a:avLst/>
          </a:prstGeom>
        </p:spPr>
        <p:txBody>
          <a:bodyPr lIns="38100" tIns="38100" rIns="38100" bIns="38100" anchor="t" anchorCtr="0">
            <a:noAutofit/>
          </a:bodyPr>
          <a:lstStyle/>
          <a:p>
            <a:pPr rtl="0">
              <a:lnSpc>
                <a:spcPct val="100000"/>
              </a:lnSpc>
              <a:buNone/>
            </a:pPr>
            <a:r>
              <a:rPr lang="en-US" sz="2666">
                <a:solidFill>
                  <a:srgbClr val="666666"/>
                </a:solidFill>
                <a:latin typeface="Arial"/>
                <a:ea typeface="Arial"/>
                <a:cs typeface="Arial"/>
                <a:sym typeface="Arial"/>
              </a:rPr>
              <a:t>How does Google's understanding of what I want affect the order of my search results?</a:t>
            </a:r>
          </a:p>
        </p:txBody>
      </p:sp>
      <p:sp>
        <p:nvSpPr>
          <p:cNvPr id="112" name="Shape 112"/>
          <p:cNvSpPr/>
          <p:nvPr/>
        </p:nvSpPr>
        <p:spPr>
          <a:xfrm>
            <a:off x="556098" y="1295973"/>
            <a:ext cx="9234927" cy="4913527"/>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6"/>
        <p:cNvGrpSpPr/>
        <p:nvPr/>
      </p:nvGrpSpPr>
      <p:grpSpPr>
        <a:xfrm>
          <a:off x="0" y="0"/>
          <a:ext cx="0" cy="0"/>
          <a:chOff x="0" y="0"/>
          <a:chExt cx="0" cy="0"/>
        </a:xfrm>
      </p:grpSpPr>
      <p:sp>
        <p:nvSpPr>
          <p:cNvPr id="117" name="Shape 117"/>
          <p:cNvSpPr txBox="1"/>
          <p:nvPr/>
        </p:nvSpPr>
        <p:spPr>
          <a:xfrm>
            <a:off x="2936125" y="3405650"/>
            <a:ext cx="7100024" cy="747824"/>
          </a:xfrm>
          <a:prstGeom prst="rect">
            <a:avLst/>
          </a:prstGeom>
        </p:spPr>
        <p:txBody>
          <a:bodyPr lIns="38100" tIns="38100" rIns="38100" bIns="38100" anchor="t" anchorCtr="0">
            <a:noAutofit/>
          </a:bodyPr>
          <a:lstStyle/>
          <a:p>
            <a:pPr rtl="0">
              <a:lnSpc>
                <a:spcPct val="100000"/>
              </a:lnSpc>
              <a:buNone/>
            </a:pPr>
            <a:r>
              <a:rPr lang="en-US" sz="3900">
                <a:solidFill>
                  <a:srgbClr val="FFFFFF"/>
                </a:solidFill>
                <a:latin typeface="Arial"/>
                <a:ea typeface="Arial"/>
                <a:cs typeface="Arial"/>
                <a:sym typeface="Arial"/>
              </a:rPr>
              <a:t>Predicting the Best Source</a:t>
            </a:r>
          </a:p>
        </p:txBody>
      </p:sp>
      <p:sp>
        <p:nvSpPr>
          <p:cNvPr id="118" name="Shape 118"/>
          <p:cNvSpPr txBox="1"/>
          <p:nvPr/>
        </p:nvSpPr>
        <p:spPr>
          <a:xfrm>
            <a:off x="2984025" y="3995050"/>
            <a:ext cx="7007625" cy="8618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Arial"/>
                <a:ea typeface="Arial"/>
                <a:cs typeface="Arial"/>
                <a:sym typeface="Arial"/>
              </a:rPr>
              <a:t>Tips for Finding What You Want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44" name="Shape 44"/>
          <p:cNvGrpSpPr/>
          <p:nvPr/>
        </p:nvGrpSpPr>
        <p:grpSpPr>
          <a:xfrm>
            <a:off x="723900" y="1333499"/>
            <a:ext cx="8737600" cy="6197575"/>
            <a:chOff x="381000" y="228600"/>
            <a:chExt cx="6553200" cy="4648200"/>
          </a:xfrm>
        </p:grpSpPr>
        <p:sp>
          <p:nvSpPr>
            <p:cNvPr id="45" name="Shape 45"/>
            <p:cNvSpPr/>
            <p:nvPr/>
          </p:nvSpPr>
          <p:spPr>
            <a:xfrm>
              <a:off x="381000" y="228600"/>
              <a:ext cx="4114800" cy="2057400"/>
            </a:xfrm>
            <a:prstGeom prst="bentArrow">
              <a:avLst>
                <a:gd name="adj1" fmla="val 25000"/>
                <a:gd name="adj2" fmla="val 25000"/>
                <a:gd name="adj3" fmla="val 25000"/>
                <a:gd name="adj4" fmla="val 43750"/>
              </a:avLst>
            </a:prstGeom>
            <a:solidFill>
              <a:srgbClr val="CFE2F3"/>
            </a:solidFill>
            <a:ln w="19050" cap="flat">
              <a:solidFill>
                <a:srgbClr val="073763"/>
              </a:solidFill>
              <a:prstDash val="solid"/>
              <a:round/>
              <a:headEnd type="none" w="med" len="med"/>
              <a:tailEnd type="none" w="med" len="med"/>
            </a:ln>
          </p:spPr>
          <p:txBody>
            <a:bodyPr lIns="91425" tIns="91425" rIns="91425" bIns="91425" anchor="ctr" anchorCtr="0">
              <a:noAutofit/>
            </a:bodyPr>
            <a:lstStyle/>
            <a:p>
              <a:endParaRPr/>
            </a:p>
          </p:txBody>
        </p:sp>
        <p:sp>
          <p:nvSpPr>
            <p:cNvPr id="46" name="Shape 46"/>
            <p:cNvSpPr/>
            <p:nvPr/>
          </p:nvSpPr>
          <p:spPr>
            <a:xfrm rot="10800000">
              <a:off x="2819399" y="2819399"/>
              <a:ext cx="4114800" cy="2057400"/>
            </a:xfrm>
            <a:prstGeom prst="bentArrow">
              <a:avLst>
                <a:gd name="adj1" fmla="val 25000"/>
                <a:gd name="adj2" fmla="val 25000"/>
                <a:gd name="adj3" fmla="val 25000"/>
                <a:gd name="adj4" fmla="val 43750"/>
              </a:avLst>
            </a:prstGeom>
            <a:solidFill>
              <a:srgbClr val="CFE2F3"/>
            </a:solidFill>
            <a:ln w="19050" cap="flat">
              <a:solidFill>
                <a:srgbClr val="073763"/>
              </a:solidFill>
              <a:prstDash val="solid"/>
              <a:round/>
              <a:headEnd type="none" w="med" len="med"/>
              <a:tailEnd type="none" w="med" len="med"/>
            </a:ln>
          </p:spPr>
          <p:txBody>
            <a:bodyPr lIns="91425" tIns="91425" rIns="91425" bIns="91425" anchor="ctr" anchorCtr="0">
              <a:noAutofit/>
            </a:bodyPr>
            <a:lstStyle/>
            <a:p>
              <a:endParaRPr/>
            </a:p>
          </p:txBody>
        </p:sp>
      </p:grpSp>
      <p:sp>
        <p:nvSpPr>
          <p:cNvPr id="47" name="Shape 47"/>
          <p:cNvSpPr/>
          <p:nvPr/>
        </p:nvSpPr>
        <p:spPr>
          <a:xfrm>
            <a:off x="8530150" y="507975"/>
            <a:ext cx="1121825" cy="391574"/>
          </a:xfrm>
          <a:prstGeom prst="rect">
            <a:avLst/>
          </a:prstGeom>
          <a:blipFill>
            <a:blip r:embed="rId3"/>
            <a:stretch>
              <a:fillRect/>
            </a:stretch>
          </a:blipFill>
        </p:spPr>
      </p:sp>
      <p:sp>
        <p:nvSpPr>
          <p:cNvPr id="48" name="Shape 48"/>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49" name="Shape 49"/>
          <p:cNvSpPr/>
          <p:nvPr/>
        </p:nvSpPr>
        <p:spPr>
          <a:xfrm>
            <a:off x="508000" y="941900"/>
            <a:ext cx="9154574" cy="10575"/>
          </a:xfrm>
          <a:prstGeom prst="rect">
            <a:avLst/>
          </a:prstGeom>
          <a:blipFill>
            <a:blip r:embed="rId4"/>
            <a:stretch>
              <a:fillRect/>
            </a:stretch>
          </a:blipFill>
        </p:spPr>
      </p:sp>
      <p:sp>
        <p:nvSpPr>
          <p:cNvPr id="50" name="Shape 50"/>
          <p:cNvSpPr/>
          <p:nvPr/>
        </p:nvSpPr>
        <p:spPr>
          <a:xfrm>
            <a:off x="508000" y="7239000"/>
            <a:ext cx="9154574" cy="10575"/>
          </a:xfrm>
          <a:prstGeom prst="rect">
            <a:avLst/>
          </a:prstGeom>
          <a:blipFill>
            <a:blip r:embed="rId4"/>
            <a:stretch>
              <a:fillRect/>
            </a:stretch>
          </a:blipFill>
        </p:spPr>
      </p:sp>
      <p:sp>
        <p:nvSpPr>
          <p:cNvPr id="51" name="Shape 51"/>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the Internet?</a:t>
            </a:r>
          </a:p>
        </p:txBody>
      </p:sp>
      <p:sp>
        <p:nvSpPr>
          <p:cNvPr id="52" name="Shape 52"/>
          <p:cNvSpPr txBox="1"/>
          <p:nvPr/>
        </p:nvSpPr>
        <p:spPr>
          <a:xfrm>
            <a:off x="2721675" y="2732250"/>
            <a:ext cx="5046825" cy="2993224"/>
          </a:xfrm>
          <a:prstGeom prst="rect">
            <a:avLst/>
          </a:prstGeom>
        </p:spPr>
        <p:txBody>
          <a:bodyPr lIns="38100" tIns="38100" rIns="38100" bIns="38100" anchor="t" anchorCtr="0">
            <a:noAutofit/>
          </a:bodyPr>
          <a:lstStyle/>
          <a:p>
            <a:pPr marL="0" marR="0" indent="0" algn="l" rtl="0">
              <a:lnSpc>
                <a:spcPct val="120139"/>
              </a:lnSpc>
              <a:spcBef>
                <a:spcPts val="0"/>
              </a:spcBef>
              <a:spcAft>
                <a:spcPts val="990"/>
              </a:spcAft>
              <a:buNone/>
            </a:pPr>
            <a:r>
              <a:rPr lang="en-US" sz="2000">
                <a:solidFill>
                  <a:srgbClr val="595959"/>
                </a:solidFill>
                <a:latin typeface="Arial"/>
                <a:ea typeface="Arial"/>
                <a:cs typeface="Arial"/>
                <a:sym typeface="Arial"/>
              </a:rPr>
              <a:t>The internet is a global network of computers. It is millions of computers around the world, all connected.</a:t>
            </a:r>
          </a:p>
          <a:p>
            <a:endParaRPr lang="en-US" sz="2000">
              <a:solidFill>
                <a:srgbClr val="595959"/>
              </a:solidFill>
              <a:latin typeface="Arial"/>
              <a:ea typeface="Arial"/>
              <a:cs typeface="Arial"/>
              <a:sym typeface="Arial"/>
            </a:endParaRPr>
          </a:p>
          <a:p>
            <a:pPr marL="0" marR="0" indent="0" algn="l" rtl="0">
              <a:lnSpc>
                <a:spcPct val="120139"/>
              </a:lnSpc>
              <a:spcBef>
                <a:spcPts val="0"/>
              </a:spcBef>
              <a:spcAft>
                <a:spcPts val="990"/>
              </a:spcAft>
              <a:buNone/>
            </a:pPr>
            <a:r>
              <a:rPr lang="en-US" sz="2000">
                <a:solidFill>
                  <a:srgbClr val="595959"/>
                </a:solidFill>
                <a:latin typeface="Arial"/>
                <a:ea typeface="Arial"/>
                <a:cs typeface="Arial"/>
                <a:sym typeface="Arial"/>
              </a:rPr>
              <a:t>People often think of the internet as a cloud in space. In reality, every computer in the "inter-network", or internet, is connected by actual wires -- ethernet cables, phone lines, and fiber optic wiring on the ocean floor!</a:t>
            </a:r>
          </a:p>
        </p:txBody>
      </p:sp>
      <p:sp>
        <p:nvSpPr>
          <p:cNvPr id="53" name="Shape 53"/>
          <p:cNvSpPr/>
          <p:nvPr/>
        </p:nvSpPr>
        <p:spPr>
          <a:xfrm>
            <a:off x="7518400" y="1625600"/>
            <a:ext cx="1581125" cy="1597050"/>
          </a:xfrm>
          <a:prstGeom prst="rect">
            <a:avLst/>
          </a:prstGeom>
          <a:blipFill>
            <a:blip r:embed="rId5"/>
            <a:stretch>
              <a:fillRect/>
            </a:stretch>
          </a:blipFill>
        </p:spPr>
      </p:sp>
      <p:sp>
        <p:nvSpPr>
          <p:cNvPr id="54" name="Shape 54"/>
          <p:cNvSpPr/>
          <p:nvPr/>
        </p:nvSpPr>
        <p:spPr>
          <a:xfrm>
            <a:off x="609600" y="4673575"/>
            <a:ext cx="1581125" cy="1597050"/>
          </a:xfrm>
          <a:prstGeom prst="rect">
            <a:avLst/>
          </a:prstGeom>
          <a:blipFill>
            <a:blip r:embed="rId5"/>
            <a:stretch>
              <a:fillRect/>
            </a:stretch>
          </a:blipFill>
        </p:spPr>
      </p:sp>
    </p:spTree>
    <p:extLst>
      <p:ext uri="{BB962C8B-B14F-4D97-AF65-F5344CB8AC3E}">
        <p14:creationId xmlns:p14="http://schemas.microsoft.com/office/powerpoint/2010/main" val="10331449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8530150" y="507975"/>
            <a:ext cx="1121825" cy="391574"/>
          </a:xfrm>
          <a:prstGeom prst="rect">
            <a:avLst/>
          </a:prstGeom>
          <a:blipFill>
            <a:blip r:embed="rId3"/>
            <a:stretch>
              <a:fillRect/>
            </a:stretch>
          </a:blipFill>
        </p:spPr>
      </p:sp>
      <p:sp>
        <p:nvSpPr>
          <p:cNvPr id="136" name="Shape 136"/>
          <p:cNvSpPr/>
          <p:nvPr/>
        </p:nvSpPr>
        <p:spPr>
          <a:xfrm>
            <a:off x="508000" y="941900"/>
            <a:ext cx="9154574" cy="10575"/>
          </a:xfrm>
          <a:prstGeom prst="rect">
            <a:avLst/>
          </a:prstGeom>
          <a:blipFill>
            <a:blip r:embed="rId4"/>
            <a:stretch>
              <a:fillRect/>
            </a:stretch>
          </a:blipFill>
        </p:spPr>
      </p:sp>
      <p:sp>
        <p:nvSpPr>
          <p:cNvPr id="137" name="Shape 137"/>
          <p:cNvSpPr/>
          <p:nvPr/>
        </p:nvSpPr>
        <p:spPr>
          <a:xfrm>
            <a:off x="508000" y="7239000"/>
            <a:ext cx="9154574" cy="10575"/>
          </a:xfrm>
          <a:prstGeom prst="rect">
            <a:avLst/>
          </a:prstGeom>
          <a:blipFill>
            <a:blip r:embed="rId4"/>
            <a:stretch>
              <a:fillRect/>
            </a:stretch>
          </a:blipFill>
        </p:spPr>
      </p:sp>
      <p:sp>
        <p:nvSpPr>
          <p:cNvPr id="138" name="Shape 138"/>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Tips for Understanding Web Addresses</a:t>
            </a:r>
          </a:p>
        </p:txBody>
      </p:sp>
      <p:sp>
        <p:nvSpPr>
          <p:cNvPr id="139" name="Shape 139"/>
          <p:cNvSpPr/>
          <p:nvPr/>
        </p:nvSpPr>
        <p:spPr>
          <a:xfrm>
            <a:off x="931325" y="2984500"/>
            <a:ext cx="8265575" cy="2412975"/>
          </a:xfrm>
          <a:prstGeom prst="rect">
            <a:avLst/>
          </a:prstGeom>
          <a:blipFill>
            <a:blip r:embed="rId5"/>
            <a:stretch>
              <a:fillRect/>
            </a:stretch>
          </a:blipFill>
        </p:spPr>
      </p:sp>
      <p:sp>
        <p:nvSpPr>
          <p:cNvPr id="140" name="Shape 140"/>
          <p:cNvSpPr txBox="1"/>
          <p:nvPr/>
        </p:nvSpPr>
        <p:spPr>
          <a:xfrm>
            <a:off x="1559275" y="5434525"/>
            <a:ext cx="7620349" cy="1168024"/>
          </a:xfrm>
          <a:prstGeom prst="rect">
            <a:avLst/>
          </a:prstGeom>
        </p:spPr>
        <p:txBody>
          <a:bodyPr lIns="38100" tIns="38100" rIns="38100" bIns="38100" anchor="t" anchorCtr="0">
            <a:noAutofit/>
          </a:bodyPr>
          <a:lstStyle/>
          <a:p>
            <a:pPr marL="0" marR="0" indent="0" algn="l" rtl="0">
              <a:lnSpc>
                <a:spcPct val="120138"/>
              </a:lnSpc>
              <a:spcBef>
                <a:spcPts val="0"/>
              </a:spcBef>
              <a:spcAft>
                <a:spcPts val="0"/>
              </a:spcAft>
              <a:buNone/>
            </a:pPr>
            <a:r>
              <a:rPr lang="en-US" sz="2000">
                <a:solidFill>
                  <a:srgbClr val="595959"/>
                </a:solidFill>
                <a:latin typeface="Arial"/>
                <a:ea typeface="Arial"/>
                <a:cs typeface="Arial"/>
                <a:sym typeface="Arial"/>
              </a:rPr>
              <a:t>Is the domain name from a personal page hosting website?</a:t>
            </a:r>
          </a:p>
          <a:p>
            <a:pPr marL="0" marR="0" indent="0" algn="l" rtl="0">
              <a:lnSpc>
                <a:spcPct val="120138"/>
              </a:lnSpc>
              <a:spcBef>
                <a:spcPts val="0"/>
              </a:spcBef>
              <a:spcAft>
                <a:spcPts val="0"/>
              </a:spcAft>
              <a:buNone/>
            </a:pPr>
            <a:r>
              <a:rPr lang="en-US" sz="2000">
                <a:solidFill>
                  <a:srgbClr val="595959"/>
                </a:solidFill>
                <a:latin typeface="Arial"/>
                <a:ea typeface="Arial"/>
                <a:cs typeface="Arial"/>
                <a:sym typeface="Arial"/>
              </a:rPr>
              <a:t>    For example: Homestead.com, Geocities.com, Tripod.com</a:t>
            </a:r>
          </a:p>
        </p:txBody>
      </p:sp>
      <p:sp>
        <p:nvSpPr>
          <p:cNvPr id="141" name="Shape 141"/>
          <p:cNvSpPr txBox="1"/>
          <p:nvPr/>
        </p:nvSpPr>
        <p:spPr>
          <a:xfrm>
            <a:off x="1033625" y="5434525"/>
            <a:ext cx="397225" cy="1168024"/>
          </a:xfrm>
          <a:prstGeom prst="rect">
            <a:avLst/>
          </a:prstGeom>
        </p:spPr>
        <p:txBody>
          <a:bodyPr lIns="38100" tIns="38100" rIns="38100" bIns="38100" anchor="t" anchorCtr="0">
            <a:noAutofit/>
          </a:bodyPr>
          <a:lstStyle/>
          <a:p>
            <a:pPr marL="0" marR="0" indent="0" algn="r">
              <a:lnSpc>
                <a:spcPct val="119886"/>
              </a:lnSpc>
              <a:spcBef>
                <a:spcPts val="0"/>
              </a:spcBef>
              <a:spcAft>
                <a:spcPts val="0"/>
              </a:spcAft>
              <a:buNone/>
            </a:pPr>
            <a:r>
              <a:rPr lang="en-US" sz="4888" b="1">
                <a:solidFill>
                  <a:srgbClr val="0066CC"/>
                </a:solidFill>
                <a:latin typeface="Arial"/>
                <a:ea typeface="Arial"/>
                <a:cs typeface="Arial"/>
                <a:sym typeface="Arial"/>
              </a:rPr>
              <a:t>4</a:t>
            </a:r>
          </a:p>
        </p:txBody>
      </p:sp>
      <p:sp>
        <p:nvSpPr>
          <p:cNvPr id="142" name="Shape 142"/>
          <p:cNvSpPr txBox="1"/>
          <p:nvPr/>
        </p:nvSpPr>
        <p:spPr>
          <a:xfrm>
            <a:off x="1559275" y="4242150"/>
            <a:ext cx="7620349" cy="1166274"/>
          </a:xfrm>
          <a:prstGeom prst="rect">
            <a:avLst/>
          </a:prstGeom>
        </p:spPr>
        <p:txBody>
          <a:bodyPr lIns="38100" tIns="38100" rIns="38100" bIns="38100" anchor="t" anchorCtr="0">
            <a:noAutofit/>
          </a:bodyPr>
          <a:lstStyle/>
          <a:p>
            <a:pPr marL="0" marR="0" indent="0" algn="l" rtl="0">
              <a:lnSpc>
                <a:spcPct val="120139"/>
              </a:lnSpc>
              <a:spcBef>
                <a:spcPts val="0"/>
              </a:spcBef>
              <a:spcAft>
                <a:spcPts val="0"/>
              </a:spcAft>
              <a:buNone/>
            </a:pPr>
            <a:r>
              <a:rPr lang="en-US" sz="2000">
                <a:solidFill>
                  <a:srgbClr val="595959"/>
                </a:solidFill>
                <a:latin typeface="Arial"/>
                <a:ea typeface="Arial"/>
                <a:cs typeface="Arial"/>
                <a:sym typeface="Arial"/>
              </a:rPr>
              <a:t>Is there a symbol  (% or ~) or name, showing it is a personal page?</a:t>
            </a:r>
          </a:p>
          <a:p>
            <a:pPr marL="0" marR="0" indent="0" algn="l" rtl="0">
              <a:lnSpc>
                <a:spcPct val="120139"/>
              </a:lnSpc>
              <a:spcBef>
                <a:spcPts val="0"/>
              </a:spcBef>
              <a:spcAft>
                <a:spcPts val="0"/>
              </a:spcAft>
              <a:buNone/>
            </a:pPr>
            <a:r>
              <a:rPr lang="en-US" sz="2000">
                <a:solidFill>
                  <a:srgbClr val="595959"/>
                </a:solidFill>
                <a:latin typeface="Arial"/>
                <a:ea typeface="Arial"/>
                <a:cs typeface="Arial"/>
                <a:sym typeface="Arial"/>
              </a:rPr>
              <a:t>    For example: %, ~, dchen, member, user</a:t>
            </a:r>
          </a:p>
        </p:txBody>
      </p:sp>
      <p:sp>
        <p:nvSpPr>
          <p:cNvPr id="143" name="Shape 143"/>
          <p:cNvSpPr txBox="1"/>
          <p:nvPr/>
        </p:nvSpPr>
        <p:spPr>
          <a:xfrm>
            <a:off x="1033625" y="4242150"/>
            <a:ext cx="397225" cy="1166274"/>
          </a:xfrm>
          <a:prstGeom prst="rect">
            <a:avLst/>
          </a:prstGeom>
        </p:spPr>
        <p:txBody>
          <a:bodyPr lIns="38100" tIns="38100" rIns="38100" bIns="38100" anchor="t" anchorCtr="0">
            <a:noAutofit/>
          </a:bodyPr>
          <a:lstStyle/>
          <a:p>
            <a:pPr marL="0" marR="0" indent="0" algn="r">
              <a:lnSpc>
                <a:spcPct val="119886"/>
              </a:lnSpc>
              <a:spcBef>
                <a:spcPts val="0"/>
              </a:spcBef>
              <a:spcAft>
                <a:spcPts val="0"/>
              </a:spcAft>
              <a:buNone/>
            </a:pPr>
            <a:r>
              <a:rPr lang="en-US" sz="4888" b="1">
                <a:solidFill>
                  <a:srgbClr val="0066CC"/>
                </a:solidFill>
                <a:latin typeface="Arial"/>
                <a:ea typeface="Arial"/>
                <a:cs typeface="Arial"/>
                <a:sym typeface="Arial"/>
              </a:rPr>
              <a:t>3</a:t>
            </a:r>
          </a:p>
        </p:txBody>
      </p:sp>
      <p:sp>
        <p:nvSpPr>
          <p:cNvPr id="144" name="Shape 144"/>
          <p:cNvSpPr txBox="1"/>
          <p:nvPr/>
        </p:nvSpPr>
        <p:spPr>
          <a:xfrm>
            <a:off x="1559275" y="3048000"/>
            <a:ext cx="7620349" cy="1168024"/>
          </a:xfrm>
          <a:prstGeom prst="rect">
            <a:avLst/>
          </a:prstGeom>
        </p:spPr>
        <p:txBody>
          <a:bodyPr lIns="38100" tIns="38100" rIns="38100" bIns="38100" anchor="t" anchorCtr="0">
            <a:noAutofit/>
          </a:bodyPr>
          <a:lstStyle/>
          <a:p>
            <a:pPr marL="0" marR="0" indent="0" algn="l" rtl="0">
              <a:lnSpc>
                <a:spcPct val="120139"/>
              </a:lnSpc>
              <a:spcBef>
                <a:spcPts val="0"/>
              </a:spcBef>
              <a:spcAft>
                <a:spcPts val="0"/>
              </a:spcAft>
              <a:buNone/>
            </a:pPr>
            <a:r>
              <a:rPr lang="en-US" sz="2000" i="0">
                <a:solidFill>
                  <a:srgbClr val="595959"/>
                </a:solidFill>
                <a:latin typeface="Arial"/>
                <a:ea typeface="Arial"/>
                <a:cs typeface="Arial"/>
                <a:sym typeface="Arial"/>
              </a:rPr>
              <a:t>What type of domain is it? </a:t>
            </a:r>
          </a:p>
          <a:p>
            <a:pPr marL="0" marR="0" indent="0" algn="l" rtl="0">
              <a:lnSpc>
                <a:spcPct val="120139"/>
              </a:lnSpc>
              <a:spcBef>
                <a:spcPts val="0"/>
              </a:spcBef>
              <a:spcAft>
                <a:spcPts val="0"/>
              </a:spcAft>
              <a:buNone/>
            </a:pPr>
            <a:r>
              <a:rPr lang="en-US" sz="2000" i="0">
                <a:solidFill>
                  <a:srgbClr val="595959"/>
                </a:solidFill>
                <a:latin typeface="Arial"/>
                <a:ea typeface="Arial"/>
                <a:cs typeface="Arial"/>
                <a:sym typeface="Arial"/>
              </a:rPr>
              <a:t>    For example: .com, .edu, .gov, .ru, .info, etc.</a:t>
            </a:r>
          </a:p>
        </p:txBody>
      </p:sp>
      <p:sp>
        <p:nvSpPr>
          <p:cNvPr id="145" name="Shape 145"/>
          <p:cNvSpPr txBox="1"/>
          <p:nvPr/>
        </p:nvSpPr>
        <p:spPr>
          <a:xfrm>
            <a:off x="1033625" y="3048000"/>
            <a:ext cx="397225" cy="1168024"/>
          </a:xfrm>
          <a:prstGeom prst="rect">
            <a:avLst/>
          </a:prstGeom>
        </p:spPr>
        <p:txBody>
          <a:bodyPr lIns="38100" tIns="38100" rIns="38100" bIns="38100" anchor="t" anchorCtr="0">
            <a:noAutofit/>
          </a:bodyPr>
          <a:lstStyle/>
          <a:p>
            <a:pPr marL="0" marR="0" indent="0" algn="r">
              <a:lnSpc>
                <a:spcPct val="119886"/>
              </a:lnSpc>
              <a:spcBef>
                <a:spcPts val="0"/>
              </a:spcBef>
              <a:spcAft>
                <a:spcPts val="0"/>
              </a:spcAft>
              <a:buNone/>
            </a:pPr>
            <a:r>
              <a:rPr lang="en-US" sz="4888" b="1">
                <a:solidFill>
                  <a:srgbClr val="0066CC"/>
                </a:solidFill>
                <a:latin typeface="Arial"/>
                <a:ea typeface="Arial"/>
                <a:cs typeface="Arial"/>
                <a:sym typeface="Arial"/>
              </a:rPr>
              <a:t>2</a:t>
            </a:r>
          </a:p>
        </p:txBody>
      </p:sp>
      <p:sp>
        <p:nvSpPr>
          <p:cNvPr id="146" name="Shape 146"/>
          <p:cNvSpPr txBox="1"/>
          <p:nvPr/>
        </p:nvSpPr>
        <p:spPr>
          <a:xfrm>
            <a:off x="1559275" y="1853825"/>
            <a:ext cx="7620349" cy="1168024"/>
          </a:xfrm>
          <a:prstGeom prst="rect">
            <a:avLst/>
          </a:prstGeom>
        </p:spPr>
        <p:txBody>
          <a:bodyPr lIns="38100" tIns="38100" rIns="38100" bIns="38100" anchor="t" anchorCtr="0">
            <a:noAutofit/>
          </a:bodyPr>
          <a:lstStyle/>
          <a:p>
            <a:pPr rtl="0">
              <a:lnSpc>
                <a:spcPct val="100000"/>
              </a:lnSpc>
              <a:buNone/>
            </a:pPr>
            <a:r>
              <a:rPr lang="en-US" sz="2000">
                <a:solidFill>
                  <a:srgbClr val="666666"/>
                </a:solidFill>
                <a:latin typeface="Arial"/>
                <a:ea typeface="Arial"/>
                <a:cs typeface="Arial"/>
                <a:sym typeface="Arial"/>
              </a:rPr>
              <a:t>Have I heard of the domain?</a:t>
            </a:r>
          </a:p>
          <a:p>
            <a:pPr rtl="0">
              <a:lnSpc>
                <a:spcPct val="100000"/>
              </a:lnSpc>
              <a:buNone/>
            </a:pPr>
            <a:r>
              <a:rPr lang="en-US" sz="2000">
                <a:solidFill>
                  <a:srgbClr val="666666"/>
                </a:solidFill>
                <a:latin typeface="Arial"/>
                <a:ea typeface="Arial"/>
                <a:cs typeface="Arial"/>
                <a:sym typeface="Arial"/>
              </a:rPr>
              <a:t>    For example: nytimes.com, lostagoodnews.com</a:t>
            </a:r>
          </a:p>
        </p:txBody>
      </p:sp>
      <p:sp>
        <p:nvSpPr>
          <p:cNvPr id="147" name="Shape 147"/>
          <p:cNvSpPr txBox="1"/>
          <p:nvPr/>
        </p:nvSpPr>
        <p:spPr>
          <a:xfrm>
            <a:off x="1033625" y="1853825"/>
            <a:ext cx="397225" cy="1168024"/>
          </a:xfrm>
          <a:prstGeom prst="rect">
            <a:avLst/>
          </a:prstGeom>
        </p:spPr>
        <p:txBody>
          <a:bodyPr lIns="38100" tIns="38100" rIns="38100" bIns="38100" anchor="t" anchorCtr="0">
            <a:noAutofit/>
          </a:bodyPr>
          <a:lstStyle/>
          <a:p>
            <a:pPr marL="0" marR="0" indent="0" algn="r">
              <a:lnSpc>
                <a:spcPct val="119886"/>
              </a:lnSpc>
              <a:spcBef>
                <a:spcPts val="0"/>
              </a:spcBef>
              <a:spcAft>
                <a:spcPts val="0"/>
              </a:spcAft>
              <a:buNone/>
            </a:pPr>
            <a:r>
              <a:rPr lang="en-US" sz="4888" b="1">
                <a:solidFill>
                  <a:srgbClr val="0066CC"/>
                </a:solidFill>
                <a:latin typeface="Arial"/>
                <a:ea typeface="Arial"/>
                <a:cs typeface="Arial"/>
                <a:sym typeface="Arial"/>
              </a:rPr>
              <a:t>1</a:t>
            </a:r>
          </a:p>
        </p:txBody>
      </p:sp>
      <p:sp>
        <p:nvSpPr>
          <p:cNvPr id="148" name="Shape 148"/>
          <p:cNvSpPr/>
          <p:nvPr/>
        </p:nvSpPr>
        <p:spPr>
          <a:xfrm>
            <a:off x="914400" y="6400800"/>
            <a:ext cx="8265575" cy="2412975"/>
          </a:xfrm>
          <a:prstGeom prst="rect">
            <a:avLst/>
          </a:prstGeom>
          <a:blipFill>
            <a:blip r:embed="rId5"/>
            <a:stretch>
              <a:fillRect/>
            </a:stretch>
          </a:blipFill>
        </p:spPr>
      </p:sp>
      <p:sp>
        <p:nvSpPr>
          <p:cNvPr id="149" name="Shape 149"/>
          <p:cNvSpPr txBox="1"/>
          <p:nvPr/>
        </p:nvSpPr>
        <p:spPr>
          <a:xfrm>
            <a:off x="1016000" y="6419475"/>
            <a:ext cx="397225" cy="1166274"/>
          </a:xfrm>
          <a:prstGeom prst="rect">
            <a:avLst/>
          </a:prstGeom>
        </p:spPr>
        <p:txBody>
          <a:bodyPr lIns="38100" tIns="38100" rIns="38100" bIns="38100" anchor="t" anchorCtr="0">
            <a:noAutofit/>
          </a:bodyPr>
          <a:lstStyle/>
          <a:p>
            <a:pPr marL="0" marR="0" indent="0" algn="r" rtl="0">
              <a:lnSpc>
                <a:spcPct val="119886"/>
              </a:lnSpc>
              <a:spcBef>
                <a:spcPts val="0"/>
              </a:spcBef>
              <a:spcAft>
                <a:spcPts val="0"/>
              </a:spcAft>
              <a:buNone/>
            </a:pPr>
            <a:r>
              <a:rPr lang="en-US" sz="4888" b="1">
                <a:solidFill>
                  <a:srgbClr val="0066CC"/>
                </a:solidFill>
                <a:latin typeface="Arial"/>
                <a:ea typeface="Arial"/>
                <a:cs typeface="Arial"/>
                <a:sym typeface="Arial"/>
              </a:rPr>
              <a:t>5</a:t>
            </a:r>
          </a:p>
        </p:txBody>
      </p:sp>
      <p:sp>
        <p:nvSpPr>
          <p:cNvPr id="150" name="Shape 150"/>
          <p:cNvSpPr txBox="1"/>
          <p:nvPr/>
        </p:nvSpPr>
        <p:spPr>
          <a:xfrm>
            <a:off x="1511825" y="6402500"/>
            <a:ext cx="7003525" cy="1020275"/>
          </a:xfrm>
          <a:prstGeom prst="rect">
            <a:avLst/>
          </a:prstGeom>
        </p:spPr>
        <p:txBody>
          <a:bodyPr lIns="38100" tIns="38100" rIns="38100" bIns="38100" anchor="t" anchorCtr="0">
            <a:noAutofit/>
          </a:bodyPr>
          <a:lstStyle/>
          <a:p>
            <a:pPr rtl="0">
              <a:lnSpc>
                <a:spcPct val="100000"/>
              </a:lnSpc>
              <a:buNone/>
            </a:pPr>
            <a:r>
              <a:rPr lang="en-US" sz="2000">
                <a:solidFill>
                  <a:srgbClr val="595959"/>
                </a:solidFill>
                <a:latin typeface="Arial"/>
                <a:ea typeface="Arial"/>
                <a:cs typeface="Arial"/>
                <a:sym typeface="Arial"/>
              </a:rPr>
              <a:t>Does the address tell what kind of file it is?</a:t>
            </a:r>
          </a:p>
          <a:p>
            <a:pPr rtl="0">
              <a:lnSpc>
                <a:spcPct val="100000"/>
              </a:lnSpc>
              <a:buNone/>
            </a:pPr>
            <a:r>
              <a:rPr lang="en-US" sz="2000">
                <a:solidFill>
                  <a:srgbClr val="595959"/>
                </a:solidFill>
                <a:latin typeface="Arial"/>
                <a:ea typeface="Arial"/>
                <a:cs typeface="Arial"/>
                <a:sym typeface="Arial"/>
              </a:rPr>
              <a:t>    For example: pdf, xls, jpg</a:t>
            </a:r>
          </a:p>
        </p:txBody>
      </p:sp>
      <p:sp>
        <p:nvSpPr>
          <p:cNvPr id="151" name="Shape 151"/>
          <p:cNvSpPr/>
          <p:nvPr/>
        </p:nvSpPr>
        <p:spPr>
          <a:xfrm>
            <a:off x="-81650" y="7501191"/>
            <a:ext cx="9579525" cy="259074"/>
          </a:xfrm>
          <a:prstGeom prst="rect">
            <a:avLst/>
          </a:prstGeom>
          <a:solidFill>
            <a:srgbClr val="FFFFFF"/>
          </a:solidFill>
          <a:ln>
            <a:noFill/>
          </a:ln>
        </p:spPr>
        <p:txBody>
          <a:bodyPr lIns="91425" tIns="91425" rIns="91425" bIns="91425" anchor="ctr"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8530150" y="507975"/>
            <a:ext cx="1121825" cy="391574"/>
          </a:xfrm>
          <a:prstGeom prst="rect">
            <a:avLst/>
          </a:prstGeom>
          <a:blipFill>
            <a:blip r:embed="rId3"/>
            <a:stretch>
              <a:fillRect/>
            </a:stretch>
          </a:blipFill>
        </p:spPr>
      </p:sp>
      <p:sp>
        <p:nvSpPr>
          <p:cNvPr id="157" name="Shape 157"/>
          <p:cNvSpPr/>
          <p:nvPr/>
        </p:nvSpPr>
        <p:spPr>
          <a:xfrm>
            <a:off x="508000" y="941900"/>
            <a:ext cx="9154574" cy="10575"/>
          </a:xfrm>
          <a:prstGeom prst="rect">
            <a:avLst/>
          </a:prstGeom>
          <a:blipFill>
            <a:blip r:embed="rId4"/>
            <a:stretch>
              <a:fillRect/>
            </a:stretch>
          </a:blipFill>
        </p:spPr>
      </p:sp>
      <p:sp>
        <p:nvSpPr>
          <p:cNvPr id="158" name="Shape 158"/>
          <p:cNvSpPr/>
          <p:nvPr/>
        </p:nvSpPr>
        <p:spPr>
          <a:xfrm>
            <a:off x="508000" y="7239000"/>
            <a:ext cx="9154574" cy="10575"/>
          </a:xfrm>
          <a:prstGeom prst="rect">
            <a:avLst/>
          </a:prstGeom>
          <a:blipFill>
            <a:blip r:embed="rId4"/>
            <a:stretch>
              <a:fillRect/>
            </a:stretch>
          </a:blipFill>
        </p:spPr>
      </p:sp>
      <p:sp>
        <p:nvSpPr>
          <p:cNvPr id="159" name="Shape 159"/>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Chose the Best Result</a:t>
            </a:r>
          </a:p>
        </p:txBody>
      </p:sp>
      <p:sp>
        <p:nvSpPr>
          <p:cNvPr id="160" name="Shape 160"/>
          <p:cNvSpPr/>
          <p:nvPr/>
        </p:nvSpPr>
        <p:spPr>
          <a:xfrm>
            <a:off x="3149600" y="914400"/>
            <a:ext cx="1848724" cy="582225"/>
          </a:xfrm>
          <a:prstGeom prst="rect">
            <a:avLst/>
          </a:prstGeom>
          <a:blipFill>
            <a:blip r:embed="rId5"/>
            <a:stretch>
              <a:fillRect/>
            </a:stretch>
          </a:blipFill>
        </p:spPr>
      </p:sp>
      <p:sp>
        <p:nvSpPr>
          <p:cNvPr id="161" name="Shape 161"/>
          <p:cNvSpPr txBox="1"/>
          <p:nvPr/>
        </p:nvSpPr>
        <p:spPr>
          <a:xfrm>
            <a:off x="3149600" y="933250"/>
            <a:ext cx="1862599" cy="729249"/>
          </a:xfrm>
          <a:prstGeom prst="rect">
            <a:avLst/>
          </a:prstGeom>
        </p:spPr>
        <p:txBody>
          <a:bodyPr lIns="38100" tIns="38100" rIns="38100" bIns="38100" anchor="t" anchorCtr="0">
            <a:noAutofit/>
          </a:bodyPr>
          <a:lstStyle/>
          <a:p>
            <a:pPr marL="0" marR="0" indent="0" algn="ctr" rtl="0">
              <a:lnSpc>
                <a:spcPct val="108594"/>
              </a:lnSpc>
              <a:spcBef>
                <a:spcPts val="0"/>
              </a:spcBef>
              <a:spcAft>
                <a:spcPts val="0"/>
              </a:spcAft>
              <a:buNone/>
            </a:pPr>
            <a:r>
              <a:rPr lang="en-US" sz="1733">
                <a:solidFill>
                  <a:srgbClr val="0066CC"/>
                </a:solidFill>
                <a:latin typeface="Arial"/>
                <a:ea typeface="Arial"/>
                <a:cs typeface="Arial"/>
                <a:sym typeface="Arial"/>
              </a:rPr>
              <a:t>What am I looking for?</a:t>
            </a:r>
          </a:p>
        </p:txBody>
      </p:sp>
      <p:sp>
        <p:nvSpPr>
          <p:cNvPr id="162" name="Shape 162"/>
          <p:cNvSpPr txBox="1"/>
          <p:nvPr/>
        </p:nvSpPr>
        <p:spPr>
          <a:xfrm>
            <a:off x="3251200" y="2235200"/>
            <a:ext cx="1684125" cy="792925"/>
          </a:xfrm>
          <a:prstGeom prst="rect">
            <a:avLst/>
          </a:prstGeom>
        </p:spPr>
        <p:txBody>
          <a:bodyPr lIns="38100" tIns="38100" rIns="38100" bIns="38100" anchor="t" anchorCtr="0">
            <a:noAutofit/>
          </a:bodyPr>
          <a:lstStyle/>
          <a:p>
            <a:pPr marL="0" marR="0" indent="0" algn="ctr" rtl="0">
              <a:lnSpc>
                <a:spcPct val="108593"/>
              </a:lnSpc>
              <a:spcBef>
                <a:spcPts val="0"/>
              </a:spcBef>
              <a:spcAft>
                <a:spcPts val="0"/>
              </a:spcAft>
              <a:buNone/>
            </a:pPr>
            <a:r>
              <a:rPr lang="en-US" sz="1777">
                <a:solidFill>
                  <a:srgbClr val="0066CC"/>
                </a:solidFill>
                <a:latin typeface="Arial"/>
                <a:ea typeface="Arial"/>
                <a:cs typeface="Arial"/>
                <a:sym typeface="Arial"/>
              </a:rPr>
              <a:t>Do the words I see match my needs? </a:t>
            </a:r>
          </a:p>
        </p:txBody>
      </p:sp>
      <p:sp>
        <p:nvSpPr>
          <p:cNvPr id="163" name="Shape 163"/>
          <p:cNvSpPr txBox="1"/>
          <p:nvPr/>
        </p:nvSpPr>
        <p:spPr>
          <a:xfrm>
            <a:off x="812800" y="3149575"/>
            <a:ext cx="1544999" cy="663375"/>
          </a:xfrm>
          <a:prstGeom prst="rect">
            <a:avLst/>
          </a:prstGeom>
        </p:spPr>
        <p:txBody>
          <a:bodyPr lIns="38100" tIns="38100" rIns="38100" bIns="38100" anchor="t" anchorCtr="0">
            <a:noAutofit/>
          </a:bodyPr>
          <a:lstStyle/>
          <a:p>
            <a:pPr marL="0" marR="0" indent="0" algn="ctr" rtl="0">
              <a:lnSpc>
                <a:spcPct val="108593"/>
              </a:lnSpc>
              <a:spcBef>
                <a:spcPts val="0"/>
              </a:spcBef>
              <a:spcAft>
                <a:spcPts val="0"/>
              </a:spcAft>
              <a:buNone/>
            </a:pPr>
            <a:r>
              <a:rPr lang="en-US" sz="1777">
                <a:solidFill>
                  <a:srgbClr val="0066CC"/>
                </a:solidFill>
                <a:latin typeface="Arial"/>
                <a:ea typeface="Arial"/>
                <a:cs typeface="Arial"/>
                <a:sym typeface="Arial"/>
              </a:rPr>
              <a:t>Go to the </a:t>
            </a:r>
          </a:p>
          <a:p>
            <a:pPr marL="0" marR="0" indent="0" algn="ctr" rtl="0">
              <a:lnSpc>
                <a:spcPct val="108593"/>
              </a:lnSpc>
              <a:spcBef>
                <a:spcPts val="0"/>
              </a:spcBef>
              <a:spcAft>
                <a:spcPts val="0"/>
              </a:spcAft>
              <a:buNone/>
            </a:pPr>
            <a:r>
              <a:rPr lang="en-US" sz="1777">
                <a:solidFill>
                  <a:srgbClr val="0066CC"/>
                </a:solidFill>
                <a:latin typeface="Arial"/>
                <a:ea typeface="Arial"/>
                <a:cs typeface="Arial"/>
                <a:sym typeface="Arial"/>
              </a:rPr>
              <a:t>next result</a:t>
            </a:r>
          </a:p>
        </p:txBody>
      </p:sp>
      <p:sp>
        <p:nvSpPr>
          <p:cNvPr id="164" name="Shape 164"/>
          <p:cNvSpPr txBox="1"/>
          <p:nvPr/>
        </p:nvSpPr>
        <p:spPr>
          <a:xfrm>
            <a:off x="5283200" y="2235200"/>
            <a:ext cx="3591624" cy="1019249"/>
          </a:xfrm>
          <a:prstGeom prst="rect">
            <a:avLst/>
          </a:prstGeom>
        </p:spPr>
        <p:txBody>
          <a:bodyPr lIns="38100" tIns="38100" rIns="38100" bIns="38100" anchor="t" anchorCtr="0">
            <a:noAutofit/>
          </a:bodyPr>
          <a:lstStyle/>
          <a:p>
            <a:pPr marL="0" marR="0" indent="0" algn="l" rtl="0">
              <a:lnSpc>
                <a:spcPct val="119642"/>
              </a:lnSpc>
              <a:spcBef>
                <a:spcPts val="0"/>
              </a:spcBef>
              <a:spcAft>
                <a:spcPts val="0"/>
              </a:spcAft>
              <a:buNone/>
            </a:pPr>
            <a:r>
              <a:rPr lang="en-US" sz="1555">
                <a:solidFill>
                  <a:srgbClr val="595959"/>
                </a:solidFill>
                <a:latin typeface="Arial"/>
                <a:ea typeface="Arial"/>
                <a:cs typeface="Arial"/>
                <a:sym typeface="Arial"/>
              </a:rPr>
              <a:t>Do the snippet and title use the words I looked for in the same way I do? Are there other words that tell me it is about something else?</a:t>
            </a:r>
          </a:p>
        </p:txBody>
      </p:sp>
      <p:sp>
        <p:nvSpPr>
          <p:cNvPr id="165" name="Shape 165"/>
          <p:cNvSpPr txBox="1"/>
          <p:nvPr/>
        </p:nvSpPr>
        <p:spPr>
          <a:xfrm>
            <a:off x="5283200" y="3860800"/>
            <a:ext cx="3935574" cy="762349"/>
          </a:xfrm>
          <a:prstGeom prst="rect">
            <a:avLst/>
          </a:prstGeom>
        </p:spPr>
        <p:txBody>
          <a:bodyPr lIns="38100" tIns="38100" rIns="38100" bIns="38100" anchor="t" anchorCtr="0">
            <a:noAutofit/>
          </a:bodyPr>
          <a:lstStyle/>
          <a:p>
            <a:pPr marL="0" marR="0" indent="0" algn="l" rtl="0">
              <a:lnSpc>
                <a:spcPct val="119642"/>
              </a:lnSpc>
              <a:spcBef>
                <a:spcPts val="0"/>
              </a:spcBef>
              <a:spcAft>
                <a:spcPts val="0"/>
              </a:spcAft>
              <a:buNone/>
            </a:pPr>
            <a:r>
              <a:rPr lang="en-US" sz="1555">
                <a:solidFill>
                  <a:srgbClr val="595959"/>
                </a:solidFill>
                <a:latin typeface="Arial"/>
                <a:ea typeface="Arial"/>
                <a:cs typeface="Arial"/>
                <a:sym typeface="Arial"/>
              </a:rPr>
              <a:t>Which of these keywords are common or general words? Which would be more specific? Are there better words I could use?</a:t>
            </a:r>
          </a:p>
        </p:txBody>
      </p:sp>
      <p:sp>
        <p:nvSpPr>
          <p:cNvPr id="166" name="Shape 166"/>
          <p:cNvSpPr txBox="1"/>
          <p:nvPr/>
        </p:nvSpPr>
        <p:spPr>
          <a:xfrm>
            <a:off x="3149600" y="5486400"/>
            <a:ext cx="1895175" cy="881500"/>
          </a:xfrm>
          <a:prstGeom prst="rect">
            <a:avLst/>
          </a:prstGeom>
        </p:spPr>
        <p:txBody>
          <a:bodyPr lIns="38100" tIns="38100" rIns="38100" bIns="38100" anchor="t" anchorCtr="0">
            <a:noAutofit/>
          </a:bodyPr>
          <a:lstStyle/>
          <a:p>
            <a:pPr marL="0" marR="0" indent="0" algn="ctr" rtl="0">
              <a:lnSpc>
                <a:spcPct val="108593"/>
              </a:lnSpc>
              <a:spcBef>
                <a:spcPts val="0"/>
              </a:spcBef>
              <a:spcAft>
                <a:spcPts val="0"/>
              </a:spcAft>
              <a:buNone/>
            </a:pPr>
            <a:r>
              <a:rPr lang="en-US" sz="1777">
                <a:solidFill>
                  <a:srgbClr val="0066CC"/>
                </a:solidFill>
                <a:latin typeface="Arial"/>
                <a:ea typeface="Arial"/>
                <a:cs typeface="Arial"/>
                <a:sym typeface="Arial"/>
              </a:rPr>
              <a:t>What kind of results am I looking for?</a:t>
            </a:r>
          </a:p>
        </p:txBody>
      </p:sp>
      <p:sp>
        <p:nvSpPr>
          <p:cNvPr id="167" name="Shape 167"/>
          <p:cNvSpPr txBox="1"/>
          <p:nvPr/>
        </p:nvSpPr>
        <p:spPr>
          <a:xfrm>
            <a:off x="5283200" y="5486400"/>
            <a:ext cx="3935574" cy="1010000"/>
          </a:xfrm>
          <a:prstGeom prst="rect">
            <a:avLst/>
          </a:prstGeom>
        </p:spPr>
        <p:txBody>
          <a:bodyPr lIns="38100" tIns="38100" rIns="38100" bIns="38100" anchor="t" anchorCtr="0">
            <a:noAutofit/>
          </a:bodyPr>
          <a:lstStyle/>
          <a:p>
            <a:pPr marL="0" marR="0" indent="0" algn="l" rtl="0">
              <a:lnSpc>
                <a:spcPct val="119642"/>
              </a:lnSpc>
              <a:spcBef>
                <a:spcPts val="0"/>
              </a:spcBef>
              <a:spcAft>
                <a:spcPts val="0"/>
              </a:spcAft>
              <a:buNone/>
            </a:pPr>
            <a:r>
              <a:rPr lang="en-US" sz="1555">
                <a:solidFill>
                  <a:srgbClr val="595959"/>
                </a:solidFill>
                <a:latin typeface="Arial"/>
                <a:ea typeface="Arial"/>
                <a:cs typeface="Arial"/>
                <a:sym typeface="Arial"/>
              </a:rPr>
              <a:t>Do I want a definition, a database, a list, a map, an image, a video, or something else?</a:t>
            </a:r>
          </a:p>
          <a:p>
            <a:pPr marL="0" marR="0" indent="0" algn="l" rtl="0">
              <a:lnSpc>
                <a:spcPct val="119642"/>
              </a:lnSpc>
              <a:spcBef>
                <a:spcPts val="0"/>
              </a:spcBef>
              <a:spcAft>
                <a:spcPts val="0"/>
              </a:spcAft>
              <a:buNone/>
            </a:pPr>
            <a:r>
              <a:rPr lang="en-US" sz="1555">
                <a:solidFill>
                  <a:srgbClr val="595959"/>
                </a:solidFill>
                <a:latin typeface="Arial"/>
                <a:ea typeface="Arial"/>
                <a:cs typeface="Arial"/>
                <a:sym typeface="Arial"/>
              </a:rPr>
              <a:t>Do I want a presentation, a spreadsheet, or something else?</a:t>
            </a:r>
          </a:p>
        </p:txBody>
      </p:sp>
      <p:sp>
        <p:nvSpPr>
          <p:cNvPr id="168" name="Shape 168"/>
          <p:cNvSpPr txBox="1"/>
          <p:nvPr/>
        </p:nvSpPr>
        <p:spPr>
          <a:xfrm>
            <a:off x="3149600" y="3860800"/>
            <a:ext cx="1911375" cy="798449"/>
          </a:xfrm>
          <a:prstGeom prst="rect">
            <a:avLst/>
          </a:prstGeom>
        </p:spPr>
        <p:txBody>
          <a:bodyPr lIns="38100" tIns="38100" rIns="38100" bIns="38100" anchor="t" anchorCtr="0">
            <a:noAutofit/>
          </a:bodyPr>
          <a:lstStyle/>
          <a:p>
            <a:pPr marL="0" marR="0" indent="0" algn="ctr" rtl="0">
              <a:lnSpc>
                <a:spcPct val="108593"/>
              </a:lnSpc>
              <a:spcBef>
                <a:spcPts val="0"/>
              </a:spcBef>
              <a:spcAft>
                <a:spcPts val="0"/>
              </a:spcAft>
              <a:buNone/>
            </a:pPr>
            <a:r>
              <a:rPr lang="en-US" sz="1777">
                <a:solidFill>
                  <a:srgbClr val="0066CC"/>
                </a:solidFill>
                <a:latin typeface="Arial"/>
                <a:ea typeface="Arial"/>
                <a:cs typeface="Arial"/>
                <a:sym typeface="Arial"/>
              </a:rPr>
              <a:t>What does the web address tell me?</a:t>
            </a:r>
          </a:p>
        </p:txBody>
      </p:sp>
      <p:sp>
        <p:nvSpPr>
          <p:cNvPr id="169" name="Shape 169"/>
          <p:cNvSpPr txBox="1"/>
          <p:nvPr/>
        </p:nvSpPr>
        <p:spPr>
          <a:xfrm>
            <a:off x="5283200" y="914400"/>
            <a:ext cx="3591624" cy="792925"/>
          </a:xfrm>
          <a:prstGeom prst="rect">
            <a:avLst/>
          </a:prstGeom>
        </p:spPr>
        <p:txBody>
          <a:bodyPr lIns="38100" tIns="38100" rIns="38100" bIns="38100" anchor="t" anchorCtr="0">
            <a:noAutofit/>
          </a:bodyPr>
          <a:lstStyle/>
          <a:p>
            <a:pPr marL="0" marR="0" indent="0" algn="l" rtl="0">
              <a:lnSpc>
                <a:spcPct val="119642"/>
              </a:lnSpc>
              <a:spcBef>
                <a:spcPts val="0"/>
              </a:spcBef>
              <a:spcAft>
                <a:spcPts val="0"/>
              </a:spcAft>
              <a:buNone/>
            </a:pPr>
            <a:r>
              <a:rPr lang="en-US" sz="1555">
                <a:solidFill>
                  <a:srgbClr val="595959"/>
                </a:solidFill>
                <a:latin typeface="Arial"/>
                <a:ea typeface="Arial"/>
                <a:cs typeface="Arial"/>
                <a:sym typeface="Arial"/>
              </a:rPr>
              <a:t>What do I really want? What do I think it will look like? What kind of site do I think it will be on?</a:t>
            </a:r>
          </a:p>
        </p:txBody>
      </p:sp>
      <p:sp>
        <p:nvSpPr>
          <p:cNvPr id="170" name="Shape 170"/>
          <p:cNvSpPr/>
          <p:nvPr/>
        </p:nvSpPr>
        <p:spPr>
          <a:xfrm>
            <a:off x="3149600" y="2235200"/>
            <a:ext cx="1871649" cy="838549"/>
          </a:xfrm>
          <a:prstGeom prst="rect">
            <a:avLst/>
          </a:prstGeom>
          <a:blipFill>
            <a:blip r:embed="rId5"/>
            <a:stretch>
              <a:fillRect/>
            </a:stretch>
          </a:blipFill>
        </p:spPr>
      </p:sp>
      <p:sp>
        <p:nvSpPr>
          <p:cNvPr id="171" name="Shape 171"/>
          <p:cNvSpPr/>
          <p:nvPr/>
        </p:nvSpPr>
        <p:spPr>
          <a:xfrm>
            <a:off x="3149600" y="3860800"/>
            <a:ext cx="1871649" cy="838549"/>
          </a:xfrm>
          <a:prstGeom prst="rect">
            <a:avLst/>
          </a:prstGeom>
          <a:blipFill>
            <a:blip r:embed="rId5"/>
            <a:stretch>
              <a:fillRect/>
            </a:stretch>
          </a:blipFill>
        </p:spPr>
      </p:sp>
      <p:sp>
        <p:nvSpPr>
          <p:cNvPr id="172" name="Shape 172"/>
          <p:cNvSpPr/>
          <p:nvPr/>
        </p:nvSpPr>
        <p:spPr>
          <a:xfrm>
            <a:off x="3149600" y="5486400"/>
            <a:ext cx="1871649" cy="838549"/>
          </a:xfrm>
          <a:prstGeom prst="rect">
            <a:avLst/>
          </a:prstGeom>
          <a:blipFill>
            <a:blip r:embed="rId5"/>
            <a:stretch>
              <a:fillRect/>
            </a:stretch>
          </a:blipFill>
        </p:spPr>
      </p:sp>
      <p:sp>
        <p:nvSpPr>
          <p:cNvPr id="173" name="Shape 173"/>
          <p:cNvSpPr/>
          <p:nvPr/>
        </p:nvSpPr>
        <p:spPr>
          <a:xfrm>
            <a:off x="3251200" y="7029250"/>
            <a:ext cx="1848724" cy="582225"/>
          </a:xfrm>
          <a:prstGeom prst="rect">
            <a:avLst/>
          </a:prstGeom>
          <a:blipFill>
            <a:blip r:embed="rId5"/>
            <a:stretch>
              <a:fillRect/>
            </a:stretch>
          </a:blipFill>
        </p:spPr>
      </p:sp>
      <p:sp>
        <p:nvSpPr>
          <p:cNvPr id="174" name="Shape 174"/>
          <p:cNvSpPr txBox="1"/>
          <p:nvPr/>
        </p:nvSpPr>
        <p:spPr>
          <a:xfrm>
            <a:off x="3223300" y="7029250"/>
            <a:ext cx="1880425" cy="534274"/>
          </a:xfrm>
          <a:prstGeom prst="rect">
            <a:avLst/>
          </a:prstGeom>
        </p:spPr>
        <p:txBody>
          <a:bodyPr lIns="38100" tIns="38100" rIns="38100" bIns="38100" anchor="t" anchorCtr="0">
            <a:noAutofit/>
          </a:bodyPr>
          <a:lstStyle/>
          <a:p>
            <a:pPr algn="ctr" rtl="0">
              <a:lnSpc>
                <a:spcPct val="100000"/>
              </a:lnSpc>
              <a:buNone/>
            </a:pPr>
            <a:r>
              <a:rPr lang="en-US" sz="2524">
                <a:solidFill>
                  <a:srgbClr val="0066CC"/>
                </a:solidFill>
                <a:latin typeface="Arial"/>
                <a:ea typeface="Arial"/>
                <a:cs typeface="Arial"/>
                <a:sym typeface="Arial"/>
              </a:rPr>
              <a:t> </a:t>
            </a:r>
            <a:r>
              <a:rPr lang="en-US" sz="1733">
                <a:solidFill>
                  <a:srgbClr val="0066CC"/>
                </a:solidFill>
                <a:latin typeface="Arial"/>
                <a:ea typeface="Arial"/>
                <a:cs typeface="Arial"/>
                <a:sym typeface="Arial"/>
              </a:rPr>
              <a:t>Click!</a:t>
            </a:r>
          </a:p>
        </p:txBody>
      </p:sp>
      <p:sp>
        <p:nvSpPr>
          <p:cNvPr id="175" name="Shape 175"/>
          <p:cNvSpPr/>
          <p:nvPr/>
        </p:nvSpPr>
        <p:spPr>
          <a:xfrm>
            <a:off x="4064000" y="1524000"/>
            <a:ext cx="0" cy="625325"/>
          </a:xfrm>
          <a:prstGeom prst="straightConnector1">
            <a:avLst/>
          </a:prstGeom>
          <a:noFill/>
          <a:ln w="19050" cap="flat">
            <a:solidFill>
              <a:srgbClr val="009939"/>
            </a:solidFill>
            <a:prstDash val="solid"/>
            <a:round/>
            <a:headEnd type="none" w="lg" len="lg"/>
            <a:tailEnd type="triangle" w="lg" len="lg"/>
          </a:ln>
        </p:spPr>
      </p:sp>
      <p:sp>
        <p:nvSpPr>
          <p:cNvPr id="176" name="Shape 176"/>
          <p:cNvSpPr/>
          <p:nvPr/>
        </p:nvSpPr>
        <p:spPr>
          <a:xfrm>
            <a:off x="4064000" y="3149575"/>
            <a:ext cx="0" cy="625325"/>
          </a:xfrm>
          <a:prstGeom prst="straightConnector1">
            <a:avLst/>
          </a:prstGeom>
          <a:noFill/>
          <a:ln w="19050" cap="flat">
            <a:solidFill>
              <a:srgbClr val="009939"/>
            </a:solidFill>
            <a:prstDash val="solid"/>
            <a:round/>
            <a:headEnd type="none" w="lg" len="lg"/>
            <a:tailEnd type="triangle" w="lg" len="lg"/>
          </a:ln>
        </p:spPr>
      </p:sp>
      <p:sp>
        <p:nvSpPr>
          <p:cNvPr id="177" name="Shape 177"/>
          <p:cNvSpPr/>
          <p:nvPr/>
        </p:nvSpPr>
        <p:spPr>
          <a:xfrm>
            <a:off x="4064000" y="6400800"/>
            <a:ext cx="0" cy="625325"/>
          </a:xfrm>
          <a:prstGeom prst="straightConnector1">
            <a:avLst/>
          </a:prstGeom>
          <a:noFill/>
          <a:ln w="19050" cap="flat">
            <a:solidFill>
              <a:srgbClr val="009939"/>
            </a:solidFill>
            <a:prstDash val="solid"/>
            <a:round/>
            <a:headEnd type="none" w="lg" len="lg"/>
            <a:tailEnd type="triangle" w="lg" len="lg"/>
          </a:ln>
        </p:spPr>
      </p:sp>
      <p:sp>
        <p:nvSpPr>
          <p:cNvPr id="178" name="Shape 178"/>
          <p:cNvSpPr/>
          <p:nvPr/>
        </p:nvSpPr>
        <p:spPr>
          <a:xfrm>
            <a:off x="4064000" y="4775200"/>
            <a:ext cx="0" cy="625325"/>
          </a:xfrm>
          <a:prstGeom prst="straightConnector1">
            <a:avLst/>
          </a:prstGeom>
          <a:noFill/>
          <a:ln w="19050" cap="flat">
            <a:solidFill>
              <a:srgbClr val="009939"/>
            </a:solidFill>
            <a:prstDash val="solid"/>
            <a:round/>
            <a:headEnd type="none" w="lg" len="lg"/>
            <a:tailEnd type="triangle" w="lg" len="lg"/>
          </a:ln>
        </p:spPr>
      </p:sp>
      <p:grpSp>
        <p:nvGrpSpPr>
          <p:cNvPr id="179" name="Shape 179"/>
          <p:cNvGrpSpPr/>
          <p:nvPr/>
        </p:nvGrpSpPr>
        <p:grpSpPr>
          <a:xfrm>
            <a:off x="1492955" y="2655710"/>
            <a:ext cx="1580444" cy="451539"/>
            <a:chOff x="2743200" y="914400"/>
            <a:chExt cx="1066799" cy="304799"/>
          </a:xfrm>
        </p:grpSpPr>
        <p:sp>
          <p:nvSpPr>
            <p:cNvPr id="180" name="Shape 180"/>
            <p:cNvSpPr/>
            <p:nvPr/>
          </p:nvSpPr>
          <p:spPr>
            <a:xfrm>
              <a:off x="2743200" y="914400"/>
              <a:ext cx="0" cy="304799"/>
            </a:xfrm>
            <a:prstGeom prst="straightConnector1">
              <a:avLst/>
            </a:prstGeom>
            <a:noFill/>
            <a:ln w="19050" cap="flat">
              <a:solidFill>
                <a:srgbClr val="D53225"/>
              </a:solidFill>
              <a:prstDash val="solid"/>
              <a:round/>
              <a:headEnd type="none" w="lg" len="lg"/>
              <a:tailEnd type="triangle" w="lg" len="lg"/>
            </a:ln>
          </p:spPr>
        </p:sp>
        <p:sp>
          <p:nvSpPr>
            <p:cNvPr id="181" name="Shape 181"/>
            <p:cNvSpPr/>
            <p:nvPr/>
          </p:nvSpPr>
          <p:spPr>
            <a:xfrm>
              <a:off x="2743200" y="914400"/>
              <a:ext cx="1066799" cy="0"/>
            </a:xfrm>
            <a:prstGeom prst="straightConnector1">
              <a:avLst/>
            </a:prstGeom>
            <a:noFill/>
            <a:ln w="19050" cap="flat">
              <a:solidFill>
                <a:srgbClr val="D53225"/>
              </a:solidFill>
              <a:prstDash val="solid"/>
              <a:round/>
              <a:headEnd type="none" w="lg" len="lg"/>
              <a:tailEnd type="none" w="lg" len="lg"/>
            </a:ln>
          </p:spPr>
        </p:sp>
      </p:grpSp>
      <p:grpSp>
        <p:nvGrpSpPr>
          <p:cNvPr id="182" name="Shape 182"/>
          <p:cNvGrpSpPr/>
          <p:nvPr/>
        </p:nvGrpSpPr>
        <p:grpSpPr>
          <a:xfrm>
            <a:off x="1492955" y="4281310"/>
            <a:ext cx="1580444" cy="451539"/>
            <a:chOff x="2743200" y="914400"/>
            <a:chExt cx="1066799" cy="304799"/>
          </a:xfrm>
        </p:grpSpPr>
        <p:sp>
          <p:nvSpPr>
            <p:cNvPr id="183" name="Shape 183"/>
            <p:cNvSpPr/>
            <p:nvPr/>
          </p:nvSpPr>
          <p:spPr>
            <a:xfrm>
              <a:off x="2743200" y="914400"/>
              <a:ext cx="0" cy="304799"/>
            </a:xfrm>
            <a:prstGeom prst="straightConnector1">
              <a:avLst/>
            </a:prstGeom>
            <a:noFill/>
            <a:ln w="19050" cap="flat">
              <a:solidFill>
                <a:srgbClr val="D53225"/>
              </a:solidFill>
              <a:prstDash val="solid"/>
              <a:round/>
              <a:headEnd type="none" w="lg" len="lg"/>
              <a:tailEnd type="triangle" w="lg" len="lg"/>
            </a:ln>
          </p:spPr>
        </p:sp>
        <p:sp>
          <p:nvSpPr>
            <p:cNvPr id="184" name="Shape 184"/>
            <p:cNvSpPr/>
            <p:nvPr/>
          </p:nvSpPr>
          <p:spPr>
            <a:xfrm>
              <a:off x="2743200" y="914400"/>
              <a:ext cx="1066799" cy="0"/>
            </a:xfrm>
            <a:prstGeom prst="straightConnector1">
              <a:avLst/>
            </a:prstGeom>
            <a:noFill/>
            <a:ln w="19050" cap="flat">
              <a:solidFill>
                <a:srgbClr val="D53225"/>
              </a:solidFill>
              <a:prstDash val="solid"/>
              <a:round/>
              <a:headEnd type="none" w="lg" len="lg"/>
              <a:tailEnd type="none" w="lg" len="lg"/>
            </a:ln>
          </p:spPr>
        </p:sp>
      </p:grpSp>
      <p:grpSp>
        <p:nvGrpSpPr>
          <p:cNvPr id="185" name="Shape 185"/>
          <p:cNvGrpSpPr/>
          <p:nvPr/>
        </p:nvGrpSpPr>
        <p:grpSpPr>
          <a:xfrm>
            <a:off x="1492955" y="5906910"/>
            <a:ext cx="1580444" cy="451539"/>
            <a:chOff x="2743200" y="914400"/>
            <a:chExt cx="1066799" cy="304799"/>
          </a:xfrm>
        </p:grpSpPr>
        <p:sp>
          <p:nvSpPr>
            <p:cNvPr id="186" name="Shape 186"/>
            <p:cNvSpPr/>
            <p:nvPr/>
          </p:nvSpPr>
          <p:spPr>
            <a:xfrm>
              <a:off x="2743200" y="914400"/>
              <a:ext cx="0" cy="304799"/>
            </a:xfrm>
            <a:prstGeom prst="straightConnector1">
              <a:avLst/>
            </a:prstGeom>
            <a:noFill/>
            <a:ln w="19050" cap="flat">
              <a:solidFill>
                <a:srgbClr val="D53225"/>
              </a:solidFill>
              <a:prstDash val="solid"/>
              <a:round/>
              <a:headEnd type="none" w="lg" len="lg"/>
              <a:tailEnd type="triangle" w="lg" len="lg"/>
            </a:ln>
          </p:spPr>
        </p:sp>
        <p:sp>
          <p:nvSpPr>
            <p:cNvPr id="187" name="Shape 187"/>
            <p:cNvSpPr/>
            <p:nvPr/>
          </p:nvSpPr>
          <p:spPr>
            <a:xfrm>
              <a:off x="2743200" y="914400"/>
              <a:ext cx="1066799" cy="0"/>
            </a:xfrm>
            <a:prstGeom prst="straightConnector1">
              <a:avLst/>
            </a:prstGeom>
            <a:noFill/>
            <a:ln w="19050" cap="flat">
              <a:solidFill>
                <a:srgbClr val="D53225"/>
              </a:solidFill>
              <a:prstDash val="solid"/>
              <a:round/>
              <a:headEnd type="none" w="lg" len="lg"/>
              <a:tailEnd type="none" w="lg" len="lg"/>
            </a:ln>
          </p:spPr>
        </p:sp>
      </p:grpSp>
      <p:sp>
        <p:nvSpPr>
          <p:cNvPr id="188" name="Shape 188"/>
          <p:cNvSpPr/>
          <p:nvPr/>
        </p:nvSpPr>
        <p:spPr>
          <a:xfrm>
            <a:off x="711200" y="6400800"/>
            <a:ext cx="1899474" cy="745899"/>
          </a:xfrm>
          <a:prstGeom prst="rect">
            <a:avLst/>
          </a:prstGeom>
          <a:blipFill>
            <a:blip r:embed="rId6"/>
            <a:stretch>
              <a:fillRect/>
            </a:stretch>
          </a:blipFill>
        </p:spPr>
      </p:sp>
      <p:sp>
        <p:nvSpPr>
          <p:cNvPr id="189" name="Shape 189"/>
          <p:cNvSpPr txBox="1"/>
          <p:nvPr/>
        </p:nvSpPr>
        <p:spPr>
          <a:xfrm>
            <a:off x="1117600" y="4775200"/>
            <a:ext cx="1226325" cy="362575"/>
          </a:xfrm>
          <a:prstGeom prst="rect">
            <a:avLst/>
          </a:prstGeom>
        </p:spPr>
        <p:txBody>
          <a:bodyPr lIns="38100" tIns="38100" rIns="38100" bIns="38100" anchor="t" anchorCtr="0">
            <a:noAutofit/>
          </a:bodyPr>
          <a:lstStyle/>
          <a:p>
            <a:pPr rtl="0">
              <a:lnSpc>
                <a:spcPct val="100000"/>
              </a:lnSpc>
              <a:buNone/>
            </a:pPr>
            <a:r>
              <a:rPr lang="en-US" sz="1733">
                <a:solidFill>
                  <a:srgbClr val="0066CC"/>
                </a:solidFill>
                <a:latin typeface="Arial"/>
                <a:ea typeface="Arial"/>
                <a:cs typeface="Arial"/>
                <a:sym typeface="Arial"/>
              </a:rPr>
              <a:t>Go to the next result</a:t>
            </a:r>
          </a:p>
        </p:txBody>
      </p:sp>
      <p:sp>
        <p:nvSpPr>
          <p:cNvPr id="190" name="Shape 190"/>
          <p:cNvSpPr txBox="1"/>
          <p:nvPr/>
        </p:nvSpPr>
        <p:spPr>
          <a:xfrm>
            <a:off x="1016000" y="6400800"/>
            <a:ext cx="1268400" cy="678924"/>
          </a:xfrm>
          <a:prstGeom prst="rect">
            <a:avLst/>
          </a:prstGeom>
        </p:spPr>
        <p:txBody>
          <a:bodyPr lIns="38100" tIns="38100" rIns="38100" bIns="38100" anchor="t" anchorCtr="0">
            <a:noAutofit/>
          </a:bodyPr>
          <a:lstStyle/>
          <a:p>
            <a:pPr rtl="0">
              <a:lnSpc>
                <a:spcPct val="100000"/>
              </a:lnSpc>
              <a:buNone/>
            </a:pPr>
            <a:r>
              <a:rPr lang="en-US" sz="1733">
                <a:solidFill>
                  <a:srgbClr val="0066CC"/>
                </a:solidFill>
                <a:latin typeface="Arial"/>
                <a:ea typeface="Arial"/>
                <a:cs typeface="Arial"/>
                <a:sym typeface="Arial"/>
              </a:rPr>
              <a:t>Go to the </a:t>
            </a:r>
          </a:p>
          <a:p>
            <a:pPr rtl="0">
              <a:lnSpc>
                <a:spcPct val="100000"/>
              </a:lnSpc>
              <a:buNone/>
            </a:pPr>
            <a:r>
              <a:rPr lang="en-US" sz="1733">
                <a:solidFill>
                  <a:srgbClr val="0066CC"/>
                </a:solidFill>
                <a:latin typeface="Arial"/>
                <a:ea typeface="Arial"/>
                <a:cs typeface="Arial"/>
                <a:sym typeface="Arial"/>
              </a:rPr>
              <a:t>next result</a:t>
            </a:r>
          </a:p>
        </p:txBody>
      </p:sp>
      <p:sp>
        <p:nvSpPr>
          <p:cNvPr id="191" name="Shape 191"/>
          <p:cNvSpPr/>
          <p:nvPr/>
        </p:nvSpPr>
        <p:spPr>
          <a:xfrm>
            <a:off x="609600" y="3149575"/>
            <a:ext cx="1899474" cy="745899"/>
          </a:xfrm>
          <a:prstGeom prst="rect">
            <a:avLst/>
          </a:prstGeom>
          <a:blipFill>
            <a:blip r:embed="rId6"/>
            <a:stretch>
              <a:fillRect/>
            </a:stretch>
          </a:blipFill>
        </p:spPr>
      </p:sp>
      <p:sp>
        <p:nvSpPr>
          <p:cNvPr id="192" name="Shape 192"/>
          <p:cNvSpPr txBox="1"/>
          <p:nvPr/>
        </p:nvSpPr>
        <p:spPr>
          <a:xfrm>
            <a:off x="5282825" y="6901575"/>
            <a:ext cx="4638724" cy="662900"/>
          </a:xfrm>
          <a:prstGeom prst="rect">
            <a:avLst/>
          </a:prstGeom>
        </p:spPr>
        <p:txBody>
          <a:bodyPr lIns="38100" tIns="38100" rIns="38100" bIns="38100" anchor="t" anchorCtr="0">
            <a:noAutofit/>
          </a:bodyPr>
          <a:lstStyle/>
          <a:p>
            <a:pPr rtl="0">
              <a:lnSpc>
                <a:spcPct val="100000"/>
              </a:lnSpc>
              <a:buNone/>
            </a:pPr>
            <a:r>
              <a:rPr lang="en-US" sz="1733">
                <a:solidFill>
                  <a:srgbClr val="666666"/>
                </a:solidFill>
                <a:latin typeface="Arial"/>
                <a:ea typeface="Arial"/>
                <a:cs typeface="Arial"/>
                <a:sym typeface="Arial"/>
              </a:rPr>
              <a:t>Remember: look at a full screen of results before deciding!</a:t>
            </a:r>
          </a:p>
        </p:txBody>
      </p:sp>
      <p:sp>
        <p:nvSpPr>
          <p:cNvPr id="193" name="Shape 193"/>
          <p:cNvSpPr/>
          <p:nvPr/>
        </p:nvSpPr>
        <p:spPr>
          <a:xfrm>
            <a:off x="711200" y="4775200"/>
            <a:ext cx="1899474" cy="745899"/>
          </a:xfrm>
          <a:prstGeom prst="rect">
            <a:avLst/>
          </a:prstGeom>
          <a:blipFill>
            <a:blip r:embed="rId6"/>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8530150" y="507975"/>
            <a:ext cx="1121825" cy="391574"/>
          </a:xfrm>
          <a:prstGeom prst="rect">
            <a:avLst/>
          </a:prstGeom>
          <a:blipFill>
            <a:blip r:embed="rId3"/>
            <a:stretch>
              <a:fillRect/>
            </a:stretch>
          </a:blipFill>
        </p:spPr>
      </p:sp>
      <p:sp>
        <p:nvSpPr>
          <p:cNvPr id="199" name="Shape 199"/>
          <p:cNvSpPr/>
          <p:nvPr/>
        </p:nvSpPr>
        <p:spPr>
          <a:xfrm>
            <a:off x="508000" y="941900"/>
            <a:ext cx="9154574" cy="10575"/>
          </a:xfrm>
          <a:prstGeom prst="rect">
            <a:avLst/>
          </a:prstGeom>
          <a:blipFill>
            <a:blip r:embed="rId4"/>
            <a:stretch>
              <a:fillRect/>
            </a:stretch>
          </a:blipFill>
        </p:spPr>
      </p:sp>
      <p:sp>
        <p:nvSpPr>
          <p:cNvPr id="200" name="Shape 200"/>
          <p:cNvSpPr/>
          <p:nvPr/>
        </p:nvSpPr>
        <p:spPr>
          <a:xfrm>
            <a:off x="508000" y="7239000"/>
            <a:ext cx="9154574" cy="10575"/>
          </a:xfrm>
          <a:prstGeom prst="rect">
            <a:avLst/>
          </a:prstGeom>
          <a:blipFill>
            <a:blip r:embed="rId4"/>
            <a:stretch>
              <a:fillRect/>
            </a:stretch>
          </a:blipFill>
        </p:spPr>
      </p:sp>
      <p:sp>
        <p:nvSpPr>
          <p:cNvPr id="201" name="Shape 201"/>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Working with Instant Search</a:t>
            </a:r>
          </a:p>
        </p:txBody>
      </p:sp>
      <p:sp>
        <p:nvSpPr>
          <p:cNvPr id="202" name="Shape 202"/>
          <p:cNvSpPr/>
          <p:nvPr/>
        </p:nvSpPr>
        <p:spPr>
          <a:xfrm>
            <a:off x="508000" y="1487850"/>
            <a:ext cx="9143999" cy="4644250"/>
          </a:xfrm>
          <a:prstGeom prst="rect">
            <a:avLst/>
          </a:prstGeom>
          <a:blipFill>
            <a:blip r:embed="rId5"/>
            <a:stretch>
              <a:fillRect/>
            </a:stretch>
          </a:blipFill>
        </p:spPr>
      </p:sp>
      <p:sp>
        <p:nvSpPr>
          <p:cNvPr id="203" name="Shape 203"/>
          <p:cNvSpPr/>
          <p:nvPr/>
        </p:nvSpPr>
        <p:spPr>
          <a:xfrm>
            <a:off x="563870" y="1468663"/>
            <a:ext cx="9044808" cy="4640972"/>
          </a:xfrm>
          <a:prstGeom prst="rect">
            <a:avLst/>
          </a:prstGeom>
          <a:noFill/>
          <a:ln w="9525" cap="flat">
            <a:solidFill>
              <a:srgbClr val="CCCCCC"/>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8530150" y="507975"/>
            <a:ext cx="1121825" cy="391574"/>
          </a:xfrm>
          <a:prstGeom prst="rect">
            <a:avLst/>
          </a:prstGeom>
          <a:blipFill>
            <a:blip r:embed="rId3"/>
            <a:stretch>
              <a:fillRect/>
            </a:stretch>
          </a:blipFill>
        </p:spPr>
      </p:sp>
      <p:sp>
        <p:nvSpPr>
          <p:cNvPr id="209" name="Shape 209"/>
          <p:cNvSpPr/>
          <p:nvPr/>
        </p:nvSpPr>
        <p:spPr>
          <a:xfrm>
            <a:off x="508000" y="941900"/>
            <a:ext cx="9154574" cy="10575"/>
          </a:xfrm>
          <a:prstGeom prst="rect">
            <a:avLst/>
          </a:prstGeom>
          <a:blipFill>
            <a:blip r:embed="rId4"/>
            <a:stretch>
              <a:fillRect/>
            </a:stretch>
          </a:blipFill>
        </p:spPr>
      </p:sp>
      <p:sp>
        <p:nvSpPr>
          <p:cNvPr id="210" name="Shape 210"/>
          <p:cNvSpPr/>
          <p:nvPr/>
        </p:nvSpPr>
        <p:spPr>
          <a:xfrm>
            <a:off x="508000" y="7239000"/>
            <a:ext cx="9154574" cy="10575"/>
          </a:xfrm>
          <a:prstGeom prst="rect">
            <a:avLst/>
          </a:prstGeom>
          <a:blipFill>
            <a:blip r:embed="rId4"/>
            <a:stretch>
              <a:fillRect/>
            </a:stretch>
          </a:blipFill>
        </p:spPr>
      </p:sp>
      <p:sp>
        <p:nvSpPr>
          <p:cNvPr id="211" name="Shape 211"/>
          <p:cNvSpPr txBox="1">
            <a:spLocks noGrp="1"/>
          </p:cNvSpPr>
          <p:nvPr>
            <p:ph type="title"/>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Give It a Try!</a:t>
            </a:r>
          </a:p>
        </p:txBody>
      </p:sp>
      <p:sp>
        <p:nvSpPr>
          <p:cNvPr id="212" name="Shape 212"/>
          <p:cNvSpPr txBox="1"/>
          <p:nvPr/>
        </p:nvSpPr>
        <p:spPr>
          <a:xfrm>
            <a:off x="1524000" y="5486400"/>
            <a:ext cx="7845974" cy="707575"/>
          </a:xfrm>
          <a:prstGeom prst="rect">
            <a:avLst/>
          </a:prstGeom>
        </p:spPr>
        <p:txBody>
          <a:bodyPr lIns="38100" tIns="38100" rIns="38100" bIns="38100" anchor="t" anchorCtr="0">
            <a:noAutofit/>
          </a:bodyPr>
          <a:lstStyle/>
          <a:p>
            <a:pPr marL="0" marR="0" indent="0" algn="l" rtl="0">
              <a:lnSpc>
                <a:spcPct val="120139"/>
              </a:lnSpc>
              <a:spcBef>
                <a:spcPts val="0"/>
              </a:spcBef>
              <a:spcAft>
                <a:spcPts val="0"/>
              </a:spcAft>
              <a:buNone/>
            </a:pPr>
            <a:r>
              <a:rPr lang="en-US" sz="2000" i="0">
                <a:solidFill>
                  <a:srgbClr val="595959"/>
                </a:solidFill>
                <a:latin typeface="Arial"/>
                <a:ea typeface="Arial"/>
                <a:cs typeface="Arial"/>
                <a:sym typeface="Arial"/>
              </a:rPr>
              <a:t>Try a search and discuss what links you would chose. Give evidence for your results.</a:t>
            </a:r>
          </a:p>
        </p:txBody>
      </p:sp>
      <p:sp>
        <p:nvSpPr>
          <p:cNvPr id="213" name="Shape 213"/>
          <p:cNvSpPr txBox="1"/>
          <p:nvPr/>
        </p:nvSpPr>
        <p:spPr>
          <a:xfrm>
            <a:off x="1524000" y="1320800"/>
            <a:ext cx="7832149" cy="515475"/>
          </a:xfrm>
          <a:prstGeom prst="rect">
            <a:avLst/>
          </a:prstGeom>
        </p:spPr>
        <p:txBody>
          <a:bodyPr lIns="38100" tIns="38100" rIns="38100" bIns="38100" anchor="t" anchorCtr="0">
            <a:noAutofit/>
          </a:bodyPr>
          <a:lstStyle/>
          <a:p>
            <a:pPr rtl="0">
              <a:lnSpc>
                <a:spcPct val="100000"/>
              </a:lnSpc>
              <a:buNone/>
            </a:pPr>
            <a:r>
              <a:rPr lang="en-US" sz="2000">
                <a:solidFill>
                  <a:srgbClr val="666666"/>
                </a:solidFill>
                <a:latin typeface="Arial"/>
                <a:ea typeface="Arial"/>
                <a:cs typeface="Arial"/>
                <a:sym typeface="Arial"/>
              </a:rPr>
              <a:t>What can I learn about my results from these web addresses?</a:t>
            </a:r>
          </a:p>
          <a:p>
            <a:endParaRPr lang="en-US" sz="2000">
              <a:solidFill>
                <a:srgbClr val="666666"/>
              </a:solidFill>
              <a:latin typeface="Arial"/>
              <a:ea typeface="Arial"/>
              <a:cs typeface="Arial"/>
              <a:sym typeface="Arial"/>
            </a:endParaRPr>
          </a:p>
        </p:txBody>
      </p:sp>
      <p:sp>
        <p:nvSpPr>
          <p:cNvPr id="214" name="Shape 214"/>
          <p:cNvSpPr/>
          <p:nvPr/>
        </p:nvSpPr>
        <p:spPr>
          <a:xfrm>
            <a:off x="5732188" y="2267085"/>
            <a:ext cx="4252947" cy="1992328"/>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215" name="Shape 215"/>
          <p:cNvSpPr txBox="1"/>
          <p:nvPr/>
        </p:nvSpPr>
        <p:spPr>
          <a:xfrm>
            <a:off x="2336800" y="2235200"/>
            <a:ext cx="7620924" cy="2838674"/>
          </a:xfrm>
          <a:prstGeom prst="rect">
            <a:avLst/>
          </a:prstGeom>
        </p:spPr>
        <p:txBody>
          <a:bodyPr lIns="38100" tIns="38100" rIns="38100" bIns="38100" anchor="t" anchorCtr="0">
            <a:noAutofit/>
          </a:bodyPr>
          <a:lstStyle/>
          <a:p>
            <a:pPr rtl="0">
              <a:lnSpc>
                <a:spcPct val="100000"/>
              </a:lnSpc>
              <a:buNone/>
            </a:pPr>
            <a:r>
              <a:rPr lang="en-US" sz="2000">
                <a:solidFill>
                  <a:srgbClr val="0E774A"/>
                </a:solidFill>
                <a:latin typeface="arial"/>
                <a:ea typeface="arial"/>
                <a:cs typeface="arial"/>
                <a:sym typeface="arial"/>
              </a:rPr>
              <a:t>www.history.navy.mil/faqs/faq56-1.htm</a:t>
            </a:r>
            <a:r>
              <a:rPr lang="en-US" sz="2268">
                <a:solidFill>
                  <a:srgbClr val="000000"/>
                </a:solidFill>
                <a:latin typeface="Arial"/>
                <a:ea typeface="Arial"/>
                <a:cs typeface="Arial"/>
                <a:sym typeface="Arial"/>
              </a:rPr>
              <a:t>﻿ </a:t>
            </a:r>
          </a:p>
          <a:p>
            <a:endParaRPr lang="en-US" sz="2268">
              <a:solidFill>
                <a:srgbClr val="000000"/>
              </a:solidFill>
              <a:latin typeface="Arial"/>
              <a:ea typeface="Arial"/>
              <a:cs typeface="Arial"/>
              <a:sym typeface="Arial"/>
            </a:endParaRPr>
          </a:p>
          <a:p>
            <a:pPr rtl="0">
              <a:lnSpc>
                <a:spcPct val="100000"/>
              </a:lnSpc>
              <a:buNone/>
            </a:pPr>
            <a:r>
              <a:rPr lang="en-US" sz="2000">
                <a:solidFill>
                  <a:srgbClr val="0E774A"/>
                </a:solidFill>
                <a:latin typeface="arial"/>
                <a:ea typeface="arial"/>
                <a:cs typeface="arial"/>
                <a:sym typeface="arial"/>
              </a:rPr>
              <a:t>www.sjsu.edu/faculty/watkins/taiping.htm</a:t>
            </a:r>
          </a:p>
          <a:p>
            <a:endParaRPr lang="en-US" sz="2000">
              <a:solidFill>
                <a:srgbClr val="0E774A"/>
              </a:solidFill>
              <a:latin typeface="arial"/>
              <a:ea typeface="arial"/>
              <a:cs typeface="arial"/>
              <a:sym typeface="arial"/>
            </a:endParaRPr>
          </a:p>
          <a:p>
            <a:pPr rtl="0">
              <a:lnSpc>
                <a:spcPct val="100000"/>
              </a:lnSpc>
              <a:buNone/>
            </a:pPr>
            <a:r>
              <a:rPr lang="en-US" sz="2000">
                <a:solidFill>
                  <a:srgbClr val="0E774A"/>
                </a:solidFill>
                <a:latin typeface="arial"/>
                <a:ea typeface="arial"/>
                <a:cs typeface="arial"/>
                <a:sym typeface="arial"/>
              </a:rPr>
              <a:t>britishbattles.homestead.com/eastasia.html</a:t>
            </a:r>
          </a:p>
          <a:p>
            <a:endParaRPr lang="en-US" sz="2000">
              <a:solidFill>
                <a:srgbClr val="0E774A"/>
              </a:solidFill>
              <a:latin typeface="arial"/>
              <a:ea typeface="arial"/>
              <a:cs typeface="arial"/>
              <a:sym typeface="arial"/>
            </a:endParaRPr>
          </a:p>
          <a:p>
            <a:pPr rtl="0">
              <a:lnSpc>
                <a:spcPct val="100000"/>
              </a:lnSpc>
              <a:buNone/>
            </a:pPr>
            <a:r>
              <a:rPr lang="en-US" sz="2000">
                <a:solidFill>
                  <a:srgbClr val="0E774A"/>
                </a:solidFill>
                <a:latin typeface="arial"/>
                <a:ea typeface="arial"/>
                <a:cs typeface="arial"/>
                <a:sym typeface="arial"/>
              </a:rPr>
              <a:t>www.redcoat.me.uk/Rev-War.htm</a:t>
            </a:r>
          </a:p>
          <a:p>
            <a:endParaRPr lang="en-US" sz="2000">
              <a:solidFill>
                <a:srgbClr val="0E774A"/>
              </a:solidFill>
              <a:latin typeface="arial"/>
              <a:ea typeface="arial"/>
              <a:cs typeface="arial"/>
              <a:sym typeface="arial"/>
            </a:endParaRPr>
          </a:p>
          <a:p>
            <a:pPr rtl="0">
              <a:lnSpc>
                <a:spcPct val="100000"/>
              </a:lnSpc>
              <a:buNone/>
            </a:pPr>
            <a:r>
              <a:rPr lang="en-US" sz="2000">
                <a:solidFill>
                  <a:srgbClr val="0E774A"/>
                </a:solidFill>
                <a:latin typeface="arial"/>
                <a:ea typeface="arial"/>
                <a:cs typeface="arial"/>
                <a:sym typeface="arial"/>
              </a:rPr>
              <a:t>scs.student.virginia.edu/~vjil/PDF/48_249-306.pdf</a:t>
            </a:r>
          </a:p>
        </p:txBody>
      </p:sp>
      <p:sp>
        <p:nvSpPr>
          <p:cNvPr id="216" name="Shape 216"/>
          <p:cNvSpPr txBox="1"/>
          <p:nvPr/>
        </p:nvSpPr>
        <p:spPr>
          <a:xfrm>
            <a:off x="1524000" y="6400800"/>
            <a:ext cx="8003125" cy="960524"/>
          </a:xfrm>
          <a:prstGeom prst="rect">
            <a:avLst/>
          </a:prstGeom>
        </p:spPr>
        <p:txBody>
          <a:bodyPr lIns="38100" tIns="38100" rIns="38100" bIns="38100" anchor="t" anchorCtr="0">
            <a:noAutofit/>
          </a:bodyPr>
          <a:lstStyle/>
          <a:p>
            <a:pPr rtl="0">
              <a:lnSpc>
                <a:spcPct val="100000"/>
              </a:lnSpc>
              <a:buNone/>
            </a:pPr>
            <a:r>
              <a:rPr lang="en-US" sz="2000">
                <a:solidFill>
                  <a:srgbClr val="666666"/>
                </a:solidFill>
                <a:latin typeface="Arial"/>
                <a:ea typeface="Arial"/>
                <a:cs typeface="Arial"/>
                <a:sym typeface="Arial"/>
              </a:rPr>
              <a:t>Type [</a:t>
            </a:r>
            <a:r>
              <a:rPr lang="en-US" sz="2000">
                <a:solidFill>
                  <a:srgbClr val="0066CC"/>
                </a:solidFill>
                <a:latin typeface="Arial"/>
                <a:ea typeface="Arial"/>
                <a:cs typeface="Arial"/>
                <a:sym typeface="Arial"/>
              </a:rPr>
              <a:t>walk the plank</a:t>
            </a:r>
            <a:r>
              <a:rPr lang="en-US" sz="2000">
                <a:solidFill>
                  <a:srgbClr val="666666"/>
                </a:solidFill>
                <a:latin typeface="Arial"/>
                <a:ea typeface="Arial"/>
                <a:cs typeface="Arial"/>
                <a:sym typeface="Arial"/>
              </a:rPr>
              <a:t>] into your Google search bar very slowly. What different searches does Google Instant think you are doing while you type?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idx="4294967295"/>
          </p:nvPr>
        </p:nvSpPr>
        <p:spPr>
          <a:xfrm>
            <a:off x="3044450" y="3675925"/>
            <a:ext cx="6810725" cy="503049"/>
          </a:xfrm>
          <a:prstGeom prst="rect">
            <a:avLst/>
          </a:prstGeom>
        </p:spPr>
        <p:txBody>
          <a:bodyPr lIns="38100" tIns="38100" rIns="38100" bIns="38100" anchor="t" anchorCtr="0">
            <a:noAutofit/>
          </a:bodyPr>
          <a:lstStyle/>
          <a:p>
            <a:pPr marL="0" marR="0" indent="0" algn="l" rtl="0">
              <a:lnSpc>
                <a:spcPct val="108035"/>
              </a:lnSpc>
              <a:spcBef>
                <a:spcPts val="0"/>
              </a:spcBef>
              <a:spcAft>
                <a:spcPts val="0"/>
              </a:spcAft>
              <a:buNone/>
            </a:pPr>
            <a:r>
              <a:rPr lang="en-US" sz="3111">
                <a:solidFill>
                  <a:srgbClr val="0066CC"/>
                </a:solidFill>
                <a:latin typeface="Arial"/>
                <a:ea typeface="Arial"/>
                <a:cs typeface="Arial"/>
                <a:sym typeface="Arial"/>
              </a:rPr>
              <a:t>Features &amp; Operators</a:t>
            </a:r>
          </a:p>
        </p:txBody>
      </p:sp>
      <p:sp>
        <p:nvSpPr>
          <p:cNvPr id="20" name="Shape 20"/>
          <p:cNvSpPr txBox="1">
            <a:spLocks noGrp="1"/>
          </p:cNvSpPr>
          <p:nvPr>
            <p:ph type="subTitle" idx="4294967295"/>
          </p:nvPr>
        </p:nvSpPr>
        <p:spPr>
          <a:xfrm>
            <a:off x="3044450" y="4199800"/>
            <a:ext cx="6810725" cy="347824"/>
          </a:xfrm>
          <a:prstGeom prst="rect">
            <a:avLst/>
          </a:prstGeom>
        </p:spPr>
        <p:txBody>
          <a:bodyPr lIns="38100" tIns="38100" rIns="38100" bIns="38100" anchor="t" anchorCtr="0">
            <a:noAutofit/>
          </a:bodyPr>
          <a:lstStyle/>
          <a:p>
            <a:pPr marL="0" marR="0" indent="0" algn="l" rtl="0">
              <a:lnSpc>
                <a:spcPct val="120312"/>
              </a:lnSpc>
              <a:spcBef>
                <a:spcPts val="0"/>
              </a:spcBef>
              <a:spcAft>
                <a:spcPts val="0"/>
              </a:spcAft>
              <a:buNone/>
            </a:pPr>
            <a:r>
              <a:rPr lang="en-US" sz="1777">
                <a:solidFill>
                  <a:srgbClr val="7D7D7D"/>
                </a:solidFill>
                <a:latin typeface="Arial"/>
                <a:ea typeface="Arial"/>
                <a:cs typeface="Arial"/>
                <a:sym typeface="Arial"/>
              </a:rPr>
              <a:t>Hello Operators</a:t>
            </a:r>
          </a:p>
        </p:txBody>
      </p:sp>
      <p:sp>
        <p:nvSpPr>
          <p:cNvPr id="21" name="Shape 21"/>
          <p:cNvSpPr txBox="1"/>
          <p:nvPr/>
        </p:nvSpPr>
        <p:spPr>
          <a:xfrm>
            <a:off x="3097300" y="5848825"/>
            <a:ext cx="5411775" cy="973800"/>
          </a:xfrm>
          <a:prstGeom prst="rect">
            <a:avLst/>
          </a:prstGeom>
        </p:spPr>
        <p:txBody>
          <a:bodyPr lIns="38100" tIns="38100" rIns="38100" bIns="38100" anchor="t" anchorCtr="0">
            <a:noAutofit/>
          </a:bodyPr>
          <a:lstStyle/>
          <a:p>
            <a:pPr marL="0" marR="0" indent="0" algn="l" rtl="0">
              <a:lnSpc>
                <a:spcPct val="108333"/>
              </a:lnSpc>
              <a:spcBef>
                <a:spcPts val="0"/>
              </a:spcBef>
              <a:spcAft>
                <a:spcPts val="0"/>
              </a:spcAft>
              <a:buNone/>
            </a:pPr>
            <a:r>
              <a:rPr lang="en-US" sz="1333" b="1">
                <a:solidFill>
                  <a:srgbClr val="7D7D7D"/>
                </a:solidFill>
                <a:latin typeface="Arial"/>
                <a:ea typeface="Arial"/>
                <a:cs typeface="Arial"/>
                <a:sym typeface="Arial"/>
              </a:rPr>
              <a:t>Web Search Lesson Plan</a:t>
            </a:r>
          </a:p>
          <a:p>
            <a:pPr marL="0" marR="0" indent="0" algn="l" rtl="0">
              <a:lnSpc>
                <a:spcPct val="108333"/>
              </a:lnSpc>
              <a:spcBef>
                <a:spcPts val="0"/>
              </a:spcBef>
              <a:spcAft>
                <a:spcPts val="0"/>
              </a:spcAft>
              <a:buNone/>
            </a:pPr>
            <a:r>
              <a:rPr lang="en-US" sz="1333">
                <a:solidFill>
                  <a:srgbClr val="7D7D7D"/>
                </a:solidFill>
                <a:latin typeface="Arial"/>
                <a:ea typeface="Arial"/>
                <a:cs typeface="Arial"/>
                <a:sym typeface="Arial"/>
              </a:rPr>
              <a:t>Module C1</a:t>
            </a:r>
          </a:p>
        </p:txBody>
      </p:sp>
      <p:sp>
        <p:nvSpPr>
          <p:cNvPr id="22" name="Shape 22"/>
          <p:cNvSpPr/>
          <p:nvPr/>
        </p:nvSpPr>
        <p:spPr>
          <a:xfrm>
            <a:off x="2743200" y="5892800"/>
            <a:ext cx="304800" cy="304800"/>
          </a:xfrm>
          <a:prstGeom prst="rect">
            <a:avLst/>
          </a:prstGeom>
          <a:blipFill>
            <a:blip r:embed="rId3"/>
            <a:stretch>
              <a:fillRect/>
            </a:stretch>
          </a:blipFill>
        </p:spPr>
      </p:sp>
      <p:sp>
        <p:nvSpPr>
          <p:cNvPr id="23" name="Shape 23"/>
          <p:cNvSpPr/>
          <p:nvPr/>
        </p:nvSpPr>
        <p:spPr>
          <a:xfrm>
            <a:off x="5892800" y="5689575"/>
            <a:ext cx="3951099" cy="1806199"/>
          </a:xfrm>
          <a:prstGeom prst="rect">
            <a:avLst/>
          </a:prstGeom>
          <a:solidFill>
            <a:srgbClr val="FFFFFF"/>
          </a:solidFill>
          <a:ln>
            <a:noFill/>
          </a:ln>
        </p:spPr>
        <p:txBody>
          <a:bodyPr lIns="91425" tIns="91425" rIns="91425" bIns="91425" anchor="ctr" anchorCtr="0">
            <a:noAutofit/>
          </a:bodyPr>
          <a:lstStyle/>
          <a:p>
            <a:endParaRPr/>
          </a:p>
        </p:txBody>
      </p:sp>
    </p:spTree>
    <p:extLst>
      <p:ext uri="{BB962C8B-B14F-4D97-AF65-F5344CB8AC3E}">
        <p14:creationId xmlns:p14="http://schemas.microsoft.com/office/powerpoint/2010/main" val="35571336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p:nvPr/>
        </p:nvSpPr>
        <p:spPr>
          <a:xfrm>
            <a:off x="8530150" y="507975"/>
            <a:ext cx="1121825" cy="391574"/>
          </a:xfrm>
          <a:prstGeom prst="rect">
            <a:avLst/>
          </a:prstGeom>
          <a:blipFill>
            <a:blip r:embed="rId3"/>
            <a:stretch>
              <a:fillRect/>
            </a:stretch>
          </a:blipFill>
        </p:spPr>
      </p:sp>
      <p:sp>
        <p:nvSpPr>
          <p:cNvPr id="35" name="Shape 35"/>
          <p:cNvSpPr/>
          <p:nvPr/>
        </p:nvSpPr>
        <p:spPr>
          <a:xfrm>
            <a:off x="508000" y="941900"/>
            <a:ext cx="9154574" cy="10575"/>
          </a:xfrm>
          <a:prstGeom prst="rect">
            <a:avLst/>
          </a:prstGeom>
          <a:blipFill>
            <a:blip r:embed="rId4"/>
            <a:stretch>
              <a:fillRect/>
            </a:stretch>
          </a:blipFill>
        </p:spPr>
      </p:sp>
      <p:sp>
        <p:nvSpPr>
          <p:cNvPr id="36" name="Shape 36"/>
          <p:cNvSpPr/>
          <p:nvPr/>
        </p:nvSpPr>
        <p:spPr>
          <a:xfrm>
            <a:off x="508000" y="7239000"/>
            <a:ext cx="9154574" cy="10575"/>
          </a:xfrm>
          <a:prstGeom prst="rect">
            <a:avLst/>
          </a:prstGeom>
          <a:blipFill>
            <a:blip r:embed="rId4"/>
            <a:stretch>
              <a:fillRect/>
            </a:stretch>
          </a:blipFill>
        </p:spPr>
      </p:sp>
      <p:sp>
        <p:nvSpPr>
          <p:cNvPr id="37" name="Shape 37"/>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an Operator?</a:t>
            </a:r>
          </a:p>
        </p:txBody>
      </p:sp>
      <p:sp>
        <p:nvSpPr>
          <p:cNvPr id="38" name="Shape 38"/>
          <p:cNvSpPr txBox="1"/>
          <p:nvPr/>
        </p:nvSpPr>
        <p:spPr>
          <a:xfrm>
            <a:off x="2721675" y="2732250"/>
            <a:ext cx="5046825" cy="2377375"/>
          </a:xfrm>
          <a:prstGeom prst="rect">
            <a:avLst/>
          </a:prstGeom>
        </p:spPr>
        <p:txBody>
          <a:bodyPr lIns="38100" tIns="38100" rIns="38100" bIns="38100" anchor="t" anchorCtr="0">
            <a:noAutofit/>
          </a:bodyPr>
          <a:lstStyle/>
          <a:p>
            <a:pPr marL="0" marR="0" indent="0" algn="l" rtl="0">
              <a:lnSpc>
                <a:spcPct val="120139"/>
              </a:lnSpc>
              <a:spcBef>
                <a:spcPts val="0"/>
              </a:spcBef>
              <a:spcAft>
                <a:spcPts val="990"/>
              </a:spcAft>
              <a:buNone/>
            </a:pPr>
            <a:r>
              <a:rPr lang="en-US" sz="2000">
                <a:solidFill>
                  <a:srgbClr val="595959"/>
                </a:solidFill>
                <a:latin typeface="Arial"/>
                <a:ea typeface="Arial"/>
                <a:cs typeface="Arial"/>
                <a:sym typeface="Arial"/>
              </a:rPr>
              <a:t>An operator is a symbol that modifies the words or numbers around it.</a:t>
            </a:r>
          </a:p>
          <a:p>
            <a:endParaRPr lang="en-US" sz="2000">
              <a:solidFill>
                <a:srgbClr val="595959"/>
              </a:solidFill>
              <a:latin typeface="Arial"/>
              <a:ea typeface="Arial"/>
              <a:cs typeface="Arial"/>
              <a:sym typeface="Arial"/>
            </a:endParaRPr>
          </a:p>
          <a:p>
            <a:pPr marL="0" marR="0" indent="0" algn="l" rtl="0">
              <a:lnSpc>
                <a:spcPct val="120139"/>
              </a:lnSpc>
              <a:spcBef>
                <a:spcPts val="0"/>
              </a:spcBef>
              <a:spcAft>
                <a:spcPts val="990"/>
              </a:spcAft>
              <a:buNone/>
            </a:pPr>
            <a:r>
              <a:rPr lang="en-US" sz="2000">
                <a:solidFill>
                  <a:srgbClr val="595959"/>
                </a:solidFill>
                <a:latin typeface="Arial"/>
                <a:ea typeface="Arial"/>
                <a:cs typeface="Arial"/>
                <a:sym typeface="Arial"/>
              </a:rPr>
              <a:t>You already know some operators!</a:t>
            </a:r>
          </a:p>
          <a:p>
            <a:endParaRPr lang="en-US" sz="2000">
              <a:solidFill>
                <a:srgbClr val="595959"/>
              </a:solidFill>
              <a:latin typeface="Arial"/>
              <a:ea typeface="Arial"/>
              <a:cs typeface="Arial"/>
              <a:sym typeface="Arial"/>
            </a:endParaRPr>
          </a:p>
          <a:p>
            <a:endParaRPr lang="en-US" sz="2000">
              <a:solidFill>
                <a:srgbClr val="595959"/>
              </a:solidFill>
              <a:latin typeface="Arial"/>
              <a:ea typeface="Arial"/>
              <a:cs typeface="Arial"/>
              <a:sym typeface="Arial"/>
            </a:endParaRPr>
          </a:p>
        </p:txBody>
      </p:sp>
      <p:sp>
        <p:nvSpPr>
          <p:cNvPr id="39" name="Shape 39"/>
          <p:cNvSpPr txBox="1"/>
          <p:nvPr/>
        </p:nvSpPr>
        <p:spPr>
          <a:xfrm>
            <a:off x="1320800" y="38608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0" name="Shape 40"/>
          <p:cNvSpPr txBox="1"/>
          <p:nvPr/>
        </p:nvSpPr>
        <p:spPr>
          <a:xfrm>
            <a:off x="812800" y="15240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1" name="Shape 41"/>
          <p:cNvSpPr txBox="1"/>
          <p:nvPr/>
        </p:nvSpPr>
        <p:spPr>
          <a:xfrm>
            <a:off x="5689600" y="1015975"/>
            <a:ext cx="1232749" cy="923025"/>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 "</a:t>
            </a:r>
          </a:p>
        </p:txBody>
      </p:sp>
      <p:sp>
        <p:nvSpPr>
          <p:cNvPr id="42" name="Shape 42"/>
          <p:cNvSpPr txBox="1"/>
          <p:nvPr/>
        </p:nvSpPr>
        <p:spPr>
          <a:xfrm>
            <a:off x="8026400" y="1422375"/>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3" name="Shape 43"/>
          <p:cNvSpPr txBox="1"/>
          <p:nvPr/>
        </p:nvSpPr>
        <p:spPr>
          <a:xfrm>
            <a:off x="8636000" y="4063975"/>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_</a:t>
            </a:r>
          </a:p>
        </p:txBody>
      </p:sp>
      <p:sp>
        <p:nvSpPr>
          <p:cNvPr id="44" name="Shape 44"/>
          <p:cNvSpPr txBox="1"/>
          <p:nvPr/>
        </p:nvSpPr>
        <p:spPr>
          <a:xfrm>
            <a:off x="3048000" y="5283200"/>
            <a:ext cx="858775" cy="1001575"/>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 )</a:t>
            </a:r>
          </a:p>
        </p:txBody>
      </p:sp>
      <p:sp>
        <p:nvSpPr>
          <p:cNvPr id="45" name="Shape 45"/>
          <p:cNvSpPr txBox="1"/>
          <p:nvPr/>
        </p:nvSpPr>
        <p:spPr>
          <a:xfrm>
            <a:off x="5994400" y="47752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&gt;</a:t>
            </a:r>
          </a:p>
        </p:txBody>
      </p:sp>
      <p:sp>
        <p:nvSpPr>
          <p:cNvPr id="46" name="Shape 46"/>
          <p:cNvSpPr txBox="1"/>
          <p:nvPr/>
        </p:nvSpPr>
        <p:spPr>
          <a:xfrm>
            <a:off x="3149600" y="12192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7" name="Shape 47"/>
          <p:cNvSpPr txBox="1"/>
          <p:nvPr/>
        </p:nvSpPr>
        <p:spPr>
          <a:xfrm>
            <a:off x="609600" y="5994375"/>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8" name="Shape 48"/>
          <p:cNvSpPr txBox="1"/>
          <p:nvPr/>
        </p:nvSpPr>
        <p:spPr>
          <a:xfrm>
            <a:off x="7823200" y="57912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t>
            </a:r>
          </a:p>
        </p:txBody>
      </p:sp>
      <p:sp>
        <p:nvSpPr>
          <p:cNvPr id="49" name="Shape 49"/>
          <p:cNvSpPr txBox="1"/>
          <p:nvPr/>
        </p:nvSpPr>
        <p:spPr>
          <a:xfrm>
            <a:off x="9042400" y="2743200"/>
            <a:ext cx="477325" cy="1028750"/>
          </a:xfrm>
          <a:prstGeom prst="rect">
            <a:avLst/>
          </a:prstGeom>
        </p:spPr>
        <p:txBody>
          <a:bodyPr lIns="38100" tIns="38100" rIns="38100" bIns="38100" anchor="t" anchorCtr="0">
            <a:noAutofit/>
          </a:bodyPr>
          <a:lstStyle/>
          <a:p>
            <a:pPr marL="0" marR="0" indent="0" algn="ctr" rtl="0">
              <a:lnSpc>
                <a:spcPct val="119886"/>
              </a:lnSpc>
              <a:spcBef>
                <a:spcPts val="0"/>
              </a:spcBef>
              <a:spcAft>
                <a:spcPts val="0"/>
              </a:spcAft>
              <a:buNone/>
            </a:pPr>
            <a:r>
              <a:rPr lang="en-US" sz="4888" b="1">
                <a:solidFill>
                  <a:srgbClr val="0066CC"/>
                </a:solidFill>
                <a:latin typeface="Arial"/>
                <a:ea typeface="Arial"/>
                <a:cs typeface="Arial"/>
                <a:sym typeface="Arial"/>
              </a:rPr>
              <a:t>&amp;</a:t>
            </a:r>
          </a:p>
        </p:txBody>
      </p:sp>
    </p:spTree>
    <p:extLst>
      <p:ext uri="{BB962C8B-B14F-4D97-AF65-F5344CB8AC3E}">
        <p14:creationId xmlns:p14="http://schemas.microsoft.com/office/powerpoint/2010/main" val="820146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10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10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fade">
                                      <p:cBhvr>
                                        <p:cTn id="17" dur="1000"/>
                                        <p:tgtEl>
                                          <p:spTgt spid="4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fade">
                                      <p:cBhvr>
                                        <p:cTn id="22" dur="10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1000"/>
                                        <p:tgtEl>
                                          <p:spTgt spid="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1000"/>
                                        <p:tgtEl>
                                          <p:spTgt spid="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fade">
                                      <p:cBhvr>
                                        <p:cTn id="37" dur="1000"/>
                                        <p:tgtEl>
                                          <p:spTgt spid="4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Effect transition="in" filter="fade">
                                      <p:cBhvr>
                                        <p:cTn id="42" dur="1000"/>
                                        <p:tgtEl>
                                          <p:spTgt spid="4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fade">
                                      <p:cBhvr>
                                        <p:cTn id="47" dur="1000"/>
                                        <p:tgtEl>
                                          <p:spTgt spid="4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Effect transition="in" filter="fade">
                                      <p:cBhvr>
                                        <p:cTn id="52" dur="1000"/>
                                        <p:tgtEl>
                                          <p:spTgt spid="4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xEl>
                                              <p:pRg st="0" end="0"/>
                                            </p:txEl>
                                          </p:spTgt>
                                        </p:tgtEl>
                                        <p:attrNameLst>
                                          <p:attrName>style.visibility</p:attrName>
                                        </p:attrNameLst>
                                      </p:cBhvr>
                                      <p:to>
                                        <p:strVal val="visible"/>
                                      </p:to>
                                    </p:set>
                                    <p:animEffect transition="in" filter="fade">
                                      <p:cBhvr>
                                        <p:cTn id="57" dur="1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8530150" y="507975"/>
            <a:ext cx="1121825" cy="391574"/>
          </a:xfrm>
          <a:prstGeom prst="rect">
            <a:avLst/>
          </a:prstGeom>
          <a:blipFill>
            <a:blip r:embed="rId3"/>
            <a:stretch>
              <a:fillRect/>
            </a:stretch>
          </a:blipFill>
        </p:spPr>
      </p:sp>
      <p:sp>
        <p:nvSpPr>
          <p:cNvPr id="55" name="Shape 55"/>
          <p:cNvSpPr/>
          <p:nvPr/>
        </p:nvSpPr>
        <p:spPr>
          <a:xfrm>
            <a:off x="508000" y="941900"/>
            <a:ext cx="9154574" cy="10575"/>
          </a:xfrm>
          <a:prstGeom prst="rect">
            <a:avLst/>
          </a:prstGeom>
          <a:blipFill>
            <a:blip r:embed="rId4"/>
            <a:stretch>
              <a:fillRect/>
            </a:stretch>
          </a:blipFill>
        </p:spPr>
      </p:sp>
      <p:sp>
        <p:nvSpPr>
          <p:cNvPr id="56" name="Shape 56"/>
          <p:cNvSpPr/>
          <p:nvPr/>
        </p:nvSpPr>
        <p:spPr>
          <a:xfrm>
            <a:off x="508000" y="7239000"/>
            <a:ext cx="9154574" cy="10575"/>
          </a:xfrm>
          <a:prstGeom prst="rect">
            <a:avLst/>
          </a:prstGeom>
          <a:blipFill>
            <a:blip r:embed="rId4"/>
            <a:stretch>
              <a:fillRect/>
            </a:stretch>
          </a:blipFill>
        </p:spPr>
      </p:sp>
      <p:sp>
        <p:nvSpPr>
          <p:cNvPr id="57" name="Shape 57"/>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Google Search Operators</a:t>
            </a:r>
          </a:p>
        </p:txBody>
      </p:sp>
      <p:sp>
        <p:nvSpPr>
          <p:cNvPr id="58" name="Shape 58"/>
          <p:cNvSpPr txBox="1"/>
          <p:nvPr/>
        </p:nvSpPr>
        <p:spPr>
          <a:xfrm>
            <a:off x="2721675" y="2732250"/>
            <a:ext cx="5046825" cy="2985249"/>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In search, an operator changes your search query -- often with drastic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These operators can help you tweak, refine, and narrow your search.</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There are seven basic operators in Google Search.</a:t>
            </a:r>
          </a:p>
        </p:txBody>
      </p:sp>
    </p:spTree>
    <p:extLst>
      <p:ext uri="{BB962C8B-B14F-4D97-AF65-F5344CB8AC3E}">
        <p14:creationId xmlns:p14="http://schemas.microsoft.com/office/powerpoint/2010/main" val="6493774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2936125" y="3405650"/>
            <a:ext cx="7100024" cy="607824"/>
          </a:xfrm>
          <a:prstGeom prst="rect">
            <a:avLst/>
          </a:prstGeom>
        </p:spPr>
        <p:txBody>
          <a:bodyPr lIns="38100" tIns="38100" rIns="38100" bIns="38100" anchor="t" anchorCtr="0">
            <a:noAutofit/>
          </a:bodyPr>
          <a:lstStyle/>
          <a:p>
            <a:pPr rtl="0">
              <a:lnSpc>
                <a:spcPct val="100000"/>
              </a:lnSpc>
              <a:buNone/>
            </a:pPr>
            <a:r>
              <a:rPr lang="en-US" sz="3733">
                <a:solidFill>
                  <a:srgbClr val="FFFFFF"/>
                </a:solidFill>
                <a:latin typeface="Arial"/>
                <a:ea typeface="Arial"/>
                <a:cs typeface="Arial"/>
                <a:sym typeface="Arial"/>
              </a:rPr>
              <a:t>Search Tools</a:t>
            </a:r>
          </a:p>
        </p:txBody>
      </p:sp>
      <p:sp>
        <p:nvSpPr>
          <p:cNvPr id="64" name="Shape 64"/>
          <p:cNvSpPr txBox="1"/>
          <p:nvPr/>
        </p:nvSpPr>
        <p:spPr>
          <a:xfrm>
            <a:off x="2984025" y="3995050"/>
            <a:ext cx="7007625" cy="861800"/>
          </a:xfrm>
          <a:prstGeom prst="rect">
            <a:avLst/>
          </a:prstGeom>
        </p:spPr>
        <p:txBody>
          <a:bodyPr lIns="38100" tIns="38100" rIns="38100" bIns="38100" anchor="t" anchorCtr="0">
            <a:noAutofit/>
          </a:bodyPr>
          <a:lstStyle/>
          <a:p>
            <a:pPr rtl="0">
              <a:lnSpc>
                <a:spcPct val="100000"/>
              </a:lnSpc>
              <a:buNone/>
            </a:pPr>
            <a:r>
              <a:rPr lang="en-US" sz="2666">
                <a:solidFill>
                  <a:srgbClr val="FFFFFF"/>
                </a:solidFill>
                <a:latin typeface="Arial"/>
                <a:ea typeface="Arial"/>
                <a:cs typeface="Arial"/>
                <a:sym typeface="Arial"/>
              </a:rPr>
              <a:t>Using Operators to Narrow Your Search</a:t>
            </a:r>
          </a:p>
        </p:txBody>
      </p:sp>
    </p:spTree>
    <p:extLst>
      <p:ext uri="{BB962C8B-B14F-4D97-AF65-F5344CB8AC3E}">
        <p14:creationId xmlns:p14="http://schemas.microsoft.com/office/powerpoint/2010/main" val="9517116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8530150" y="507975"/>
            <a:ext cx="1121825" cy="391574"/>
          </a:xfrm>
          <a:prstGeom prst="rect">
            <a:avLst/>
          </a:prstGeom>
          <a:blipFill>
            <a:blip r:embed="rId3"/>
            <a:stretch>
              <a:fillRect/>
            </a:stretch>
          </a:blipFill>
        </p:spPr>
      </p:sp>
      <p:sp>
        <p:nvSpPr>
          <p:cNvPr id="70" name="Shape 70"/>
          <p:cNvSpPr/>
          <p:nvPr/>
        </p:nvSpPr>
        <p:spPr>
          <a:xfrm>
            <a:off x="508000" y="941900"/>
            <a:ext cx="9154574" cy="10575"/>
          </a:xfrm>
          <a:prstGeom prst="rect">
            <a:avLst/>
          </a:prstGeom>
          <a:blipFill>
            <a:blip r:embed="rId4"/>
            <a:stretch>
              <a:fillRect/>
            </a:stretch>
          </a:blipFill>
        </p:spPr>
      </p:sp>
      <p:sp>
        <p:nvSpPr>
          <p:cNvPr id="71" name="Shape 71"/>
          <p:cNvSpPr/>
          <p:nvPr/>
        </p:nvSpPr>
        <p:spPr>
          <a:xfrm>
            <a:off x="508000" y="7239000"/>
            <a:ext cx="9154574" cy="10575"/>
          </a:xfrm>
          <a:prstGeom prst="rect">
            <a:avLst/>
          </a:prstGeom>
          <a:blipFill>
            <a:blip r:embed="rId4"/>
            <a:stretch>
              <a:fillRect/>
            </a:stretch>
          </a:blipFill>
        </p:spPr>
      </p:sp>
      <p:sp>
        <p:nvSpPr>
          <p:cNvPr id="72" name="Shape 72"/>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Exclusion (-)</a:t>
            </a:r>
          </a:p>
        </p:txBody>
      </p:sp>
      <p:sp>
        <p:nvSpPr>
          <p:cNvPr id="73" name="Shape 73"/>
          <p:cNvSpPr txBox="1"/>
          <p:nvPr/>
        </p:nvSpPr>
        <p:spPr>
          <a:xfrm>
            <a:off x="2721675" y="2732250"/>
            <a:ext cx="5046825" cy="4048700"/>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minus symbol (-) excludes words from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[panthers]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[panthers -sports]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30447686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8530150" y="507975"/>
            <a:ext cx="1121825" cy="391574"/>
          </a:xfrm>
          <a:prstGeom prst="rect">
            <a:avLst/>
          </a:prstGeom>
          <a:blipFill>
            <a:blip r:embed="rId3"/>
            <a:stretch>
              <a:fillRect/>
            </a:stretch>
          </a:blipFill>
        </p:spPr>
      </p:sp>
      <p:sp>
        <p:nvSpPr>
          <p:cNvPr id="79" name="Shape 79"/>
          <p:cNvSpPr/>
          <p:nvPr/>
        </p:nvSpPr>
        <p:spPr>
          <a:xfrm>
            <a:off x="508000" y="941900"/>
            <a:ext cx="9154574" cy="10575"/>
          </a:xfrm>
          <a:prstGeom prst="rect">
            <a:avLst/>
          </a:prstGeom>
          <a:blipFill>
            <a:blip r:embed="rId4"/>
            <a:stretch>
              <a:fillRect/>
            </a:stretch>
          </a:blipFill>
        </p:spPr>
      </p:sp>
      <p:sp>
        <p:nvSpPr>
          <p:cNvPr id="80" name="Shape 80"/>
          <p:cNvSpPr/>
          <p:nvPr/>
        </p:nvSpPr>
        <p:spPr>
          <a:xfrm>
            <a:off x="508000" y="7239000"/>
            <a:ext cx="9154574" cy="10575"/>
          </a:xfrm>
          <a:prstGeom prst="rect">
            <a:avLst/>
          </a:prstGeom>
          <a:blipFill>
            <a:blip r:embed="rId4"/>
            <a:stretch>
              <a:fillRect/>
            </a:stretch>
          </a:blipFill>
        </p:spPr>
      </p:sp>
      <p:sp>
        <p:nvSpPr>
          <p:cNvPr id="81" name="Shape 81"/>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Inclusion (+)</a:t>
            </a:r>
          </a:p>
        </p:txBody>
      </p:sp>
      <p:sp>
        <p:nvSpPr>
          <p:cNvPr id="82" name="Shape 82"/>
          <p:cNvSpPr txBox="1"/>
          <p:nvPr/>
        </p:nvSpPr>
        <p:spPr>
          <a:xfrm>
            <a:off x="2721675" y="2732250"/>
            <a:ext cx="5046825" cy="407072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plus symbol (+) makes sure the word it precedes is used exactly as you entered it.</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[ball]</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[+ball]</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6547013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a:off x="8530150" y="507975"/>
            <a:ext cx="1121825" cy="391574"/>
          </a:xfrm>
          <a:prstGeom prst="rect">
            <a:avLst/>
          </a:prstGeom>
          <a:blipFill>
            <a:blip r:embed="rId3"/>
            <a:stretch>
              <a:fillRect/>
            </a:stretch>
          </a:blipFill>
        </p:spPr>
      </p:sp>
      <p:sp>
        <p:nvSpPr>
          <p:cNvPr id="60" name="Shape 60"/>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61" name="Shape 61"/>
          <p:cNvSpPr/>
          <p:nvPr/>
        </p:nvSpPr>
        <p:spPr>
          <a:xfrm>
            <a:off x="508000" y="941900"/>
            <a:ext cx="9154574" cy="10575"/>
          </a:xfrm>
          <a:prstGeom prst="rect">
            <a:avLst/>
          </a:prstGeom>
          <a:blipFill>
            <a:blip r:embed="rId4"/>
            <a:stretch>
              <a:fillRect/>
            </a:stretch>
          </a:blipFill>
        </p:spPr>
      </p:sp>
      <p:sp>
        <p:nvSpPr>
          <p:cNvPr id="62" name="Shape 62"/>
          <p:cNvSpPr/>
          <p:nvPr/>
        </p:nvSpPr>
        <p:spPr>
          <a:xfrm>
            <a:off x="508000" y="7239000"/>
            <a:ext cx="9154574" cy="10575"/>
          </a:xfrm>
          <a:prstGeom prst="rect">
            <a:avLst/>
          </a:prstGeom>
          <a:blipFill>
            <a:blip r:embed="rId4"/>
            <a:stretch>
              <a:fillRect/>
            </a:stretch>
          </a:blipFill>
        </p:spPr>
      </p:sp>
      <p:sp>
        <p:nvSpPr>
          <p:cNvPr id="63" name="Shape 63"/>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the Web?</a:t>
            </a:r>
          </a:p>
        </p:txBody>
      </p:sp>
      <p:sp>
        <p:nvSpPr>
          <p:cNvPr id="64" name="Shape 64"/>
          <p:cNvSpPr txBox="1"/>
          <p:nvPr/>
        </p:nvSpPr>
        <p:spPr>
          <a:xfrm>
            <a:off x="2721675" y="2732250"/>
            <a:ext cx="5046825" cy="269557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People often use the words "the internet" and "the web" interchangeably. Is there a difference?</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World Wide Web is just one part of the internet. The internet also includes e-mail, instant messaging, multiplayer gaming, and FTP (peer-to-peer file sharing).</a:t>
            </a:r>
          </a:p>
        </p:txBody>
      </p:sp>
    </p:spTree>
    <p:extLst>
      <p:ext uri="{BB962C8B-B14F-4D97-AF65-F5344CB8AC3E}">
        <p14:creationId xmlns:p14="http://schemas.microsoft.com/office/powerpoint/2010/main" val="172276521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8530150" y="507975"/>
            <a:ext cx="1121825" cy="391574"/>
          </a:xfrm>
          <a:prstGeom prst="rect">
            <a:avLst/>
          </a:prstGeom>
          <a:blipFill>
            <a:blip r:embed="rId3"/>
            <a:stretch>
              <a:fillRect/>
            </a:stretch>
          </a:blipFill>
        </p:spPr>
      </p:sp>
      <p:sp>
        <p:nvSpPr>
          <p:cNvPr id="88" name="Shape 88"/>
          <p:cNvSpPr/>
          <p:nvPr/>
        </p:nvSpPr>
        <p:spPr>
          <a:xfrm>
            <a:off x="508000" y="941900"/>
            <a:ext cx="9154574" cy="10575"/>
          </a:xfrm>
          <a:prstGeom prst="rect">
            <a:avLst/>
          </a:prstGeom>
          <a:blipFill>
            <a:blip r:embed="rId4"/>
            <a:stretch>
              <a:fillRect/>
            </a:stretch>
          </a:blipFill>
        </p:spPr>
      </p:sp>
      <p:sp>
        <p:nvSpPr>
          <p:cNvPr id="89" name="Shape 89"/>
          <p:cNvSpPr/>
          <p:nvPr/>
        </p:nvSpPr>
        <p:spPr>
          <a:xfrm>
            <a:off x="508000" y="7239000"/>
            <a:ext cx="9154574" cy="10575"/>
          </a:xfrm>
          <a:prstGeom prst="rect">
            <a:avLst/>
          </a:prstGeom>
          <a:blipFill>
            <a:blip r:embed="rId4"/>
            <a:stretch>
              <a:fillRect/>
            </a:stretch>
          </a:blipFill>
        </p:spPr>
      </p:sp>
      <p:sp>
        <p:nvSpPr>
          <p:cNvPr id="90" name="Shape 9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Similar Words (~)</a:t>
            </a:r>
          </a:p>
        </p:txBody>
      </p:sp>
      <p:sp>
        <p:nvSpPr>
          <p:cNvPr id="91" name="Shape 91"/>
          <p:cNvSpPr txBox="1"/>
          <p:nvPr/>
        </p:nvSpPr>
        <p:spPr>
          <a:xfrm>
            <a:off x="2721675" y="2732250"/>
            <a:ext cx="5046825" cy="407072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tilde symbol (~) includes similar words in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[food store]</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[~food ~store]</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26831547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8530150" y="507975"/>
            <a:ext cx="1121825" cy="391574"/>
          </a:xfrm>
          <a:prstGeom prst="rect">
            <a:avLst/>
          </a:prstGeom>
          <a:blipFill>
            <a:blip r:embed="rId3"/>
            <a:stretch>
              <a:fillRect/>
            </a:stretch>
          </a:blipFill>
        </p:spPr>
      </p:sp>
      <p:sp>
        <p:nvSpPr>
          <p:cNvPr id="97" name="Shape 97"/>
          <p:cNvSpPr/>
          <p:nvPr/>
        </p:nvSpPr>
        <p:spPr>
          <a:xfrm>
            <a:off x="508000" y="941900"/>
            <a:ext cx="9154574" cy="10575"/>
          </a:xfrm>
          <a:prstGeom prst="rect">
            <a:avLst/>
          </a:prstGeom>
          <a:blipFill>
            <a:blip r:embed="rId4"/>
            <a:stretch>
              <a:fillRect/>
            </a:stretch>
          </a:blipFill>
        </p:spPr>
      </p:sp>
      <p:sp>
        <p:nvSpPr>
          <p:cNvPr id="98" name="Shape 98"/>
          <p:cNvSpPr/>
          <p:nvPr/>
        </p:nvSpPr>
        <p:spPr>
          <a:xfrm>
            <a:off x="508000" y="7239000"/>
            <a:ext cx="9154574" cy="10575"/>
          </a:xfrm>
          <a:prstGeom prst="rect">
            <a:avLst/>
          </a:prstGeom>
          <a:blipFill>
            <a:blip r:embed="rId4"/>
            <a:stretch>
              <a:fillRect/>
            </a:stretch>
          </a:blipFill>
        </p:spPr>
      </p:sp>
      <p:sp>
        <p:nvSpPr>
          <p:cNvPr id="99" name="Shape 99"/>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Multiple Words (OR)</a:t>
            </a:r>
          </a:p>
        </p:txBody>
      </p:sp>
      <p:sp>
        <p:nvSpPr>
          <p:cNvPr id="100" name="Shape 100"/>
          <p:cNvSpPr txBox="1"/>
          <p:nvPr/>
        </p:nvSpPr>
        <p:spPr>
          <a:xfrm>
            <a:off x="2721675" y="2732250"/>
            <a:ext cx="5046825" cy="407072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boolean "or" (OR) includes one, the other, or both words in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[curl straighten hair]</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[curl OR straighten hair]</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24269388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8530150" y="507975"/>
            <a:ext cx="1121825" cy="391574"/>
          </a:xfrm>
          <a:prstGeom prst="rect">
            <a:avLst/>
          </a:prstGeom>
          <a:blipFill>
            <a:blip r:embed="rId3"/>
            <a:stretch>
              <a:fillRect/>
            </a:stretch>
          </a:blipFill>
        </p:spPr>
      </p:sp>
      <p:sp>
        <p:nvSpPr>
          <p:cNvPr id="106" name="Shape 106"/>
          <p:cNvSpPr/>
          <p:nvPr/>
        </p:nvSpPr>
        <p:spPr>
          <a:xfrm>
            <a:off x="508000" y="941900"/>
            <a:ext cx="9154574" cy="10575"/>
          </a:xfrm>
          <a:prstGeom prst="rect">
            <a:avLst/>
          </a:prstGeom>
          <a:blipFill>
            <a:blip r:embed="rId4"/>
            <a:stretch>
              <a:fillRect/>
            </a:stretch>
          </a:blipFill>
        </p:spPr>
      </p:sp>
      <p:sp>
        <p:nvSpPr>
          <p:cNvPr id="107" name="Shape 107"/>
          <p:cNvSpPr/>
          <p:nvPr/>
        </p:nvSpPr>
        <p:spPr>
          <a:xfrm>
            <a:off x="508000" y="7239000"/>
            <a:ext cx="9154574" cy="10575"/>
          </a:xfrm>
          <a:prstGeom prst="rect">
            <a:avLst/>
          </a:prstGeom>
          <a:blipFill>
            <a:blip r:embed="rId4"/>
            <a:stretch>
              <a:fillRect/>
            </a:stretch>
          </a:blipFill>
        </p:spPr>
      </p:sp>
      <p:sp>
        <p:nvSpPr>
          <p:cNvPr id="108" name="Shape 108"/>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Number Range (..)</a:t>
            </a:r>
          </a:p>
        </p:txBody>
      </p:sp>
      <p:sp>
        <p:nvSpPr>
          <p:cNvPr id="109" name="Shape 109"/>
          <p:cNvSpPr txBox="1"/>
          <p:nvPr/>
        </p:nvSpPr>
        <p:spPr>
          <a:xfrm>
            <a:off x="2721675" y="2732250"/>
            <a:ext cx="5046825" cy="407072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dot-dot symbol (..) includes a range of numbers in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[academy awards 1965]</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[academy awards 1965..1973]</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8076077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8530150" y="507975"/>
            <a:ext cx="1121825" cy="391574"/>
          </a:xfrm>
          <a:prstGeom prst="rect">
            <a:avLst/>
          </a:prstGeom>
          <a:blipFill>
            <a:blip r:embed="rId3"/>
            <a:stretch>
              <a:fillRect/>
            </a:stretch>
          </a:blipFill>
        </p:spPr>
      </p:sp>
      <p:sp>
        <p:nvSpPr>
          <p:cNvPr id="115" name="Shape 115"/>
          <p:cNvSpPr/>
          <p:nvPr/>
        </p:nvSpPr>
        <p:spPr>
          <a:xfrm>
            <a:off x="508000" y="941900"/>
            <a:ext cx="9154574" cy="10575"/>
          </a:xfrm>
          <a:prstGeom prst="rect">
            <a:avLst/>
          </a:prstGeom>
          <a:blipFill>
            <a:blip r:embed="rId4"/>
            <a:stretch>
              <a:fillRect/>
            </a:stretch>
          </a:blipFill>
        </p:spPr>
      </p:sp>
      <p:sp>
        <p:nvSpPr>
          <p:cNvPr id="116" name="Shape 116"/>
          <p:cNvSpPr/>
          <p:nvPr/>
        </p:nvSpPr>
        <p:spPr>
          <a:xfrm>
            <a:off x="508000" y="7239000"/>
            <a:ext cx="9154574" cy="10575"/>
          </a:xfrm>
          <a:prstGeom prst="rect">
            <a:avLst/>
          </a:prstGeom>
          <a:blipFill>
            <a:blip r:embed="rId4"/>
            <a:stretch>
              <a:fillRect/>
            </a:stretch>
          </a:blipFill>
        </p:spPr>
      </p:sp>
      <p:sp>
        <p:nvSpPr>
          <p:cNvPr id="117" name="Shape 117"/>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Fill-in-the-Blank (*)</a:t>
            </a:r>
          </a:p>
        </p:txBody>
      </p:sp>
      <p:sp>
        <p:nvSpPr>
          <p:cNvPr id="118" name="Shape 118"/>
          <p:cNvSpPr txBox="1"/>
          <p:nvPr/>
        </p:nvSpPr>
        <p:spPr>
          <a:xfrm>
            <a:off x="2721675" y="2732250"/>
            <a:ext cx="5046825" cy="407072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star or asterisk symbol (*) leaves space for a missing word in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[dark and night]</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[dark and * night]</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21081277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8530150" y="507975"/>
            <a:ext cx="1121825" cy="391574"/>
          </a:xfrm>
          <a:prstGeom prst="rect">
            <a:avLst/>
          </a:prstGeom>
          <a:blipFill>
            <a:blip r:embed="rId3"/>
            <a:stretch>
              <a:fillRect/>
            </a:stretch>
          </a:blipFill>
        </p:spPr>
      </p:sp>
      <p:sp>
        <p:nvSpPr>
          <p:cNvPr id="124" name="Shape 124"/>
          <p:cNvSpPr/>
          <p:nvPr/>
        </p:nvSpPr>
        <p:spPr>
          <a:xfrm>
            <a:off x="508000" y="941900"/>
            <a:ext cx="9154574" cy="10575"/>
          </a:xfrm>
          <a:prstGeom prst="rect">
            <a:avLst/>
          </a:prstGeom>
          <a:blipFill>
            <a:blip r:embed="rId4"/>
            <a:stretch>
              <a:fillRect/>
            </a:stretch>
          </a:blipFill>
        </p:spPr>
      </p:sp>
      <p:sp>
        <p:nvSpPr>
          <p:cNvPr id="125" name="Shape 125"/>
          <p:cNvSpPr/>
          <p:nvPr/>
        </p:nvSpPr>
        <p:spPr>
          <a:xfrm>
            <a:off x="508000" y="7239000"/>
            <a:ext cx="9154574" cy="10575"/>
          </a:xfrm>
          <a:prstGeom prst="rect">
            <a:avLst/>
          </a:prstGeom>
          <a:blipFill>
            <a:blip r:embed="rId4"/>
            <a:stretch>
              <a:fillRect/>
            </a:stretch>
          </a:blipFill>
        </p:spPr>
      </p:sp>
      <p:sp>
        <p:nvSpPr>
          <p:cNvPr id="126" name="Shape 126"/>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Exact Phrase (" ")</a:t>
            </a:r>
          </a:p>
        </p:txBody>
      </p:sp>
      <p:sp>
        <p:nvSpPr>
          <p:cNvPr id="127" name="Shape 127"/>
          <p:cNvSpPr txBox="1"/>
          <p:nvPr/>
        </p:nvSpPr>
        <p:spPr>
          <a:xfrm>
            <a:off x="2743200" y="2438400"/>
            <a:ext cx="5046825" cy="4650599"/>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Double quotes (" ") include only the exact phrase -- </a:t>
            </a:r>
            <a:r>
              <a:rPr lang="en-US" sz="2000" i="1">
                <a:solidFill>
                  <a:srgbClr val="595959"/>
                </a:solidFill>
                <a:latin typeface="Arial"/>
                <a:ea typeface="Arial"/>
                <a:cs typeface="Arial"/>
                <a:sym typeface="Arial"/>
              </a:rPr>
              <a:t>the exact words in the exact order you entered them</a:t>
            </a:r>
            <a:r>
              <a:rPr lang="en-US" sz="2000">
                <a:solidFill>
                  <a:srgbClr val="595959"/>
                </a:solidFill>
                <a:latin typeface="Arial"/>
                <a:ea typeface="Arial"/>
                <a:cs typeface="Arial"/>
                <a:sym typeface="Arial"/>
              </a:rPr>
              <a:t> -- in your search results.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Try these searches:</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[alexander bell]</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["alexander bell"]</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What do you notice?</a:t>
            </a:r>
          </a:p>
        </p:txBody>
      </p:sp>
    </p:spTree>
    <p:extLst>
      <p:ext uri="{BB962C8B-B14F-4D97-AF65-F5344CB8AC3E}">
        <p14:creationId xmlns:p14="http://schemas.microsoft.com/office/powerpoint/2010/main" val="7363112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Shape 132"/>
          <p:cNvGrpSpPr/>
          <p:nvPr/>
        </p:nvGrpSpPr>
        <p:grpSpPr>
          <a:xfrm>
            <a:off x="518667" y="1943094"/>
            <a:ext cx="6115465" cy="4980660"/>
            <a:chOff x="762000" y="381000"/>
            <a:chExt cx="5486400" cy="4190999"/>
          </a:xfrm>
        </p:grpSpPr>
        <p:sp>
          <p:nvSpPr>
            <p:cNvPr id="133" name="Shape 133"/>
            <p:cNvSpPr/>
            <p:nvPr/>
          </p:nvSpPr>
          <p:spPr>
            <a:xfrm>
              <a:off x="762000" y="381000"/>
              <a:ext cx="2895600" cy="4190999"/>
            </a:xfrm>
            <a:prstGeom prst="roundRect">
              <a:avLst>
                <a:gd name="adj" fmla="val 16667"/>
              </a:avLst>
            </a:prstGeom>
            <a:solidFill>
              <a:srgbClr val="CFE2F3"/>
            </a:solidFill>
            <a:ln w="19050" cap="flat">
              <a:solidFill>
                <a:srgbClr val="0B5394"/>
              </a:solidFill>
              <a:prstDash val="solid"/>
              <a:round/>
              <a:headEnd type="none" w="med" len="med"/>
              <a:tailEnd type="none" w="med" len="med"/>
            </a:ln>
          </p:spPr>
          <p:txBody>
            <a:bodyPr lIns="91425" tIns="91425" rIns="91425" bIns="91425" anchor="ctr" anchorCtr="0">
              <a:noAutofit/>
            </a:bodyPr>
            <a:lstStyle/>
            <a:p>
              <a:endParaRPr/>
            </a:p>
          </p:txBody>
        </p:sp>
        <p:sp>
          <p:nvSpPr>
            <p:cNvPr id="134" name="Shape 134"/>
            <p:cNvSpPr/>
            <p:nvPr/>
          </p:nvSpPr>
          <p:spPr>
            <a:xfrm>
              <a:off x="3657600" y="2057400"/>
              <a:ext cx="2590800" cy="0"/>
            </a:xfrm>
            <a:prstGeom prst="straightConnector1">
              <a:avLst/>
            </a:prstGeom>
            <a:noFill/>
            <a:ln w="19050" cap="flat">
              <a:solidFill>
                <a:srgbClr val="0B5394"/>
              </a:solidFill>
              <a:prstDash val="solid"/>
              <a:round/>
              <a:headEnd type="none" w="lg" len="lg"/>
              <a:tailEnd type="oval" w="lg" len="lg"/>
            </a:ln>
          </p:spPr>
        </p:sp>
      </p:grpSp>
      <p:sp>
        <p:nvSpPr>
          <p:cNvPr id="135" name="Shape 135"/>
          <p:cNvSpPr/>
          <p:nvPr/>
        </p:nvSpPr>
        <p:spPr>
          <a:xfrm>
            <a:off x="8530150" y="507975"/>
            <a:ext cx="1121825" cy="391574"/>
          </a:xfrm>
          <a:prstGeom prst="rect">
            <a:avLst/>
          </a:prstGeom>
          <a:blipFill>
            <a:blip r:embed="rId3"/>
            <a:stretch>
              <a:fillRect/>
            </a:stretch>
          </a:blipFill>
        </p:spPr>
      </p:sp>
      <p:sp>
        <p:nvSpPr>
          <p:cNvPr id="136" name="Shape 136"/>
          <p:cNvSpPr/>
          <p:nvPr/>
        </p:nvSpPr>
        <p:spPr>
          <a:xfrm>
            <a:off x="508000" y="941900"/>
            <a:ext cx="9154574" cy="10575"/>
          </a:xfrm>
          <a:prstGeom prst="rect">
            <a:avLst/>
          </a:prstGeom>
          <a:blipFill>
            <a:blip r:embed="rId4"/>
            <a:stretch>
              <a:fillRect/>
            </a:stretch>
          </a:blipFill>
        </p:spPr>
      </p:sp>
      <p:sp>
        <p:nvSpPr>
          <p:cNvPr id="137" name="Shape 137"/>
          <p:cNvSpPr/>
          <p:nvPr/>
        </p:nvSpPr>
        <p:spPr>
          <a:xfrm>
            <a:off x="508000" y="7239000"/>
            <a:ext cx="9154574" cy="10575"/>
          </a:xfrm>
          <a:prstGeom prst="rect">
            <a:avLst/>
          </a:prstGeom>
          <a:blipFill>
            <a:blip r:embed="rId4"/>
            <a:stretch>
              <a:fillRect/>
            </a:stretch>
          </a:blipFill>
        </p:spPr>
      </p:sp>
      <p:sp>
        <p:nvSpPr>
          <p:cNvPr id="138" name="Shape 138"/>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Putting It All Together</a:t>
            </a:r>
          </a:p>
        </p:txBody>
      </p:sp>
      <p:sp>
        <p:nvSpPr>
          <p:cNvPr id="139" name="Shape 139"/>
          <p:cNvSpPr txBox="1"/>
          <p:nvPr/>
        </p:nvSpPr>
        <p:spPr>
          <a:xfrm>
            <a:off x="610300" y="7336000"/>
            <a:ext cx="3611025" cy="204950"/>
          </a:xfrm>
          <a:prstGeom prst="rect">
            <a:avLst/>
          </a:prstGeom>
        </p:spPr>
        <p:txBody>
          <a:bodyPr lIns="38100" tIns="38100" rIns="38100" bIns="38100" anchor="t" anchorCtr="0">
            <a:noAutofit/>
          </a:bodyPr>
          <a:lstStyle/>
          <a:p>
            <a:pPr marL="0" marR="0" indent="0" algn="l">
              <a:lnSpc>
                <a:spcPct val="114062"/>
              </a:lnSpc>
              <a:spcBef>
                <a:spcPts val="0"/>
              </a:spcBef>
              <a:spcAft>
                <a:spcPts val="0"/>
              </a:spcAft>
              <a:buNone/>
            </a:pPr>
            <a:r>
              <a:rPr lang="en-US" sz="888">
                <a:solidFill>
                  <a:srgbClr val="AAAAAA"/>
                </a:solidFill>
                <a:latin typeface="Arial"/>
                <a:ea typeface="Arial"/>
                <a:cs typeface="Arial"/>
                <a:sym typeface="Arial"/>
              </a:rPr>
              <a:t>Source: http://www.cashedge.com/pressRoom/news_070104_bst.html</a:t>
            </a:r>
          </a:p>
        </p:txBody>
      </p:sp>
      <p:sp>
        <p:nvSpPr>
          <p:cNvPr id="140" name="Shape 140"/>
          <p:cNvSpPr txBox="1"/>
          <p:nvPr/>
        </p:nvSpPr>
        <p:spPr>
          <a:xfrm>
            <a:off x="711200" y="2235200"/>
            <a:ext cx="3766249" cy="4450624"/>
          </a:xfrm>
          <a:prstGeom prst="rect">
            <a:avLst/>
          </a:prstGeom>
        </p:spPr>
        <p:txBody>
          <a:bodyPr lIns="38100" tIns="38100" rIns="38100" bIns="38100" anchor="t" anchorCtr="0">
            <a:noAutofit/>
          </a:bodyPr>
          <a:lstStyle/>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Exclusion (-)</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Inclusion (+)</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Similar Words (~)</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Multiple Words (OR)</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Number Range (..)</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Fill-in-the-Blank (*)</a:t>
            </a:r>
          </a:p>
          <a:p>
            <a:endParaRPr lang="en-US" sz="2222">
              <a:solidFill>
                <a:srgbClr val="0066CC"/>
              </a:solidFill>
              <a:latin typeface="Arial"/>
              <a:ea typeface="Arial"/>
              <a:cs typeface="Arial"/>
              <a:sym typeface="Arial"/>
            </a:endParaRPr>
          </a:p>
          <a:p>
            <a:pPr marL="0" marR="0" indent="0" algn="l" rtl="0">
              <a:lnSpc>
                <a:spcPct val="120000"/>
              </a:lnSpc>
              <a:spcBef>
                <a:spcPts val="0"/>
              </a:spcBef>
              <a:spcAft>
                <a:spcPts val="0"/>
              </a:spcAft>
              <a:buNone/>
            </a:pPr>
            <a:r>
              <a:rPr lang="en-US" sz="2222">
                <a:solidFill>
                  <a:srgbClr val="0066CC"/>
                </a:solidFill>
                <a:latin typeface="Arial"/>
                <a:ea typeface="Arial"/>
                <a:cs typeface="Arial"/>
                <a:sym typeface="Arial"/>
              </a:rPr>
              <a:t>• Exact Phrase (" ")</a:t>
            </a:r>
          </a:p>
        </p:txBody>
      </p:sp>
      <p:sp>
        <p:nvSpPr>
          <p:cNvPr id="141" name="Shape 141"/>
          <p:cNvSpPr/>
          <p:nvPr/>
        </p:nvSpPr>
        <p:spPr>
          <a:xfrm>
            <a:off x="6604000" y="2336775"/>
            <a:ext cx="1407575" cy="4116900"/>
          </a:xfrm>
          <a:prstGeom prst="rect">
            <a:avLst/>
          </a:prstGeom>
          <a:blipFill>
            <a:blip r:embed="rId5"/>
            <a:stretch>
              <a:fillRect/>
            </a:stretch>
          </a:blipFill>
        </p:spPr>
      </p:sp>
      <p:sp>
        <p:nvSpPr>
          <p:cNvPr id="142" name="Shape 142"/>
          <p:cNvSpPr txBox="1"/>
          <p:nvPr/>
        </p:nvSpPr>
        <p:spPr>
          <a:xfrm>
            <a:off x="508000" y="1117600"/>
            <a:ext cx="5059274" cy="977475"/>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Can you think of particular examples when these search operators could help you?</a:t>
            </a:r>
          </a:p>
        </p:txBody>
      </p:sp>
    </p:spTree>
    <p:extLst>
      <p:ext uri="{BB962C8B-B14F-4D97-AF65-F5344CB8AC3E}">
        <p14:creationId xmlns:p14="http://schemas.microsoft.com/office/powerpoint/2010/main" val="40011385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1219200" y="3463275"/>
            <a:ext cx="1300425" cy="458100"/>
          </a:xfrm>
          <a:prstGeom prst="rect">
            <a:avLst/>
          </a:prstGeom>
          <a:blipFill>
            <a:blip r:embed="rId3"/>
            <a:stretch>
              <a:fillRect/>
            </a:stretch>
          </a:blipFill>
        </p:spPr>
      </p:sp>
      <p:sp>
        <p:nvSpPr>
          <p:cNvPr id="148" name="Shape 148"/>
          <p:cNvSpPr txBox="1"/>
          <p:nvPr/>
        </p:nvSpPr>
        <p:spPr>
          <a:xfrm>
            <a:off x="3149600" y="3352800"/>
            <a:ext cx="3778550" cy="1494500"/>
          </a:xfrm>
          <a:prstGeom prst="rect">
            <a:avLst/>
          </a:prstGeom>
        </p:spPr>
        <p:txBody>
          <a:bodyPr lIns="38100" tIns="38100" rIns="38100" bIns="38100" anchor="t" anchorCtr="0">
            <a:noAutofit/>
          </a:bodyPr>
          <a:lstStyle/>
          <a:p>
            <a:pPr algn="l" rtl="0">
              <a:lnSpc>
                <a:spcPct val="100000"/>
              </a:lnSpc>
              <a:buNone/>
            </a:pPr>
            <a:r>
              <a:rPr lang="en-US" sz="1600" b="1">
                <a:solidFill>
                  <a:srgbClr val="666666"/>
                </a:solidFill>
                <a:latin typeface="Arial"/>
                <a:ea typeface="Arial"/>
                <a:cs typeface="Arial"/>
                <a:sym typeface="Arial"/>
              </a:rPr>
              <a:t>This lesson was developed by:</a:t>
            </a:r>
          </a:p>
          <a:p>
            <a:pPr algn="l" rtl="0">
              <a:lnSpc>
                <a:spcPct val="100000"/>
              </a:lnSpc>
              <a:buNone/>
            </a:pPr>
            <a:r>
              <a:rPr lang="en-US" sz="1600">
                <a:solidFill>
                  <a:srgbClr val="666666"/>
                </a:solidFill>
                <a:latin typeface="Arial"/>
                <a:ea typeface="Arial"/>
                <a:cs typeface="Arial"/>
                <a:sym typeface="Arial"/>
              </a:rPr>
              <a:t>Trent Maverick</a:t>
            </a:r>
          </a:p>
          <a:p>
            <a:pPr algn="l" rtl="0">
              <a:lnSpc>
                <a:spcPct val="100000"/>
              </a:lnSpc>
              <a:buNone/>
            </a:pPr>
            <a:r>
              <a:rPr lang="en-US" sz="1600">
                <a:solidFill>
                  <a:srgbClr val="666666"/>
                </a:solidFill>
                <a:latin typeface="Arial"/>
                <a:ea typeface="Arial"/>
                <a:cs typeface="Arial"/>
                <a:sym typeface="Arial"/>
              </a:rPr>
              <a:t>Tasha Bergson-Michelson</a:t>
            </a:r>
          </a:p>
          <a:p>
            <a:pPr rtl="0">
              <a:lnSpc>
                <a:spcPct val="100000"/>
              </a:lnSpc>
              <a:buNone/>
            </a:pPr>
            <a:r>
              <a:rPr lang="en-US" sz="2666">
                <a:solidFill>
                  <a:srgbClr val="000000"/>
                </a:solidFill>
                <a:latin typeface="Arial"/>
                <a:ea typeface="Arial"/>
                <a:cs typeface="Arial"/>
                <a:sym typeface="Arial"/>
              </a:rPr>
              <a:t> </a:t>
            </a:r>
          </a:p>
          <a:p>
            <a:endParaRPr lang="en-US" sz="2666">
              <a:solidFill>
                <a:srgbClr val="000000"/>
              </a:solidFill>
              <a:latin typeface="Arial"/>
              <a:ea typeface="Arial"/>
              <a:cs typeface="Arial"/>
              <a:sym typeface="Arial"/>
            </a:endParaRPr>
          </a:p>
        </p:txBody>
      </p:sp>
      <p:sp>
        <p:nvSpPr>
          <p:cNvPr id="149" name="Shape 149"/>
          <p:cNvSpPr txBox="1"/>
          <p:nvPr/>
        </p:nvSpPr>
        <p:spPr>
          <a:xfrm>
            <a:off x="991175" y="5079975"/>
            <a:ext cx="8253825" cy="2246799"/>
          </a:xfrm>
          <a:prstGeom prst="rect">
            <a:avLst/>
          </a:prstGeom>
        </p:spPr>
        <p:txBody>
          <a:bodyPr lIns="38100" tIns="38100" rIns="38100" bIns="38100" anchor="t" anchorCtr="0">
            <a:noAutofit/>
          </a:bodyPr>
          <a:lstStyle/>
          <a:p>
            <a:pPr rtl="0">
              <a:lnSpc>
                <a:spcPct val="100000"/>
              </a:lnSpc>
              <a:buNone/>
            </a:pPr>
            <a:r>
              <a:rPr lang="en-US" sz="2000">
                <a:solidFill>
                  <a:srgbClr val="666666"/>
                </a:solidFill>
                <a:latin typeface="Arial"/>
                <a:ea typeface="Arial"/>
                <a:cs typeface="Arial"/>
                <a:sym typeface="Arial"/>
              </a:rPr>
              <a:t>This lesson is licensed under a Creative Commons Attribution-Share-Alike license. You can change it, transmit it, and show it to other people. Just always give credit to Google.com ("Attribution"), and make sure that any works you make based on these lessons are also under the same Creative Commons Attribution-Share-Alike license ("Share-Alike").</a:t>
            </a:r>
          </a:p>
          <a:p>
            <a:endParaRPr lang="en-US" sz="2000">
              <a:solidFill>
                <a:srgbClr val="666666"/>
              </a:solidFill>
              <a:latin typeface="Arial"/>
              <a:ea typeface="Arial"/>
              <a:cs typeface="Arial"/>
              <a:sym typeface="Arial"/>
            </a:endParaRPr>
          </a:p>
          <a:p>
            <a:pPr rtl="0">
              <a:lnSpc>
                <a:spcPct val="100000"/>
              </a:lnSpc>
              <a:buNone/>
            </a:pPr>
            <a:r>
              <a:rPr lang="en-US" sz="1724" u="sng">
                <a:solidFill>
                  <a:srgbClr val="0000FF"/>
                </a:solidFill>
                <a:latin typeface="Arial"/>
                <a:ea typeface="Arial"/>
                <a:cs typeface="Arial"/>
                <a:sym typeface="Arial"/>
                <a:hlinkClick r:id="rId4"/>
              </a:rPr>
              <a:t>http://creativecommons.org/licenses/by-sa/3.0/legalcode</a:t>
            </a:r>
            <a:r>
              <a:rPr lang="en-US" sz="1990">
                <a:solidFill>
                  <a:srgbClr val="666666"/>
                </a:solidFill>
                <a:latin typeface="Arial"/>
                <a:ea typeface="Arial"/>
                <a:cs typeface="Arial"/>
                <a:sym typeface="Arial"/>
              </a:rPr>
              <a:t>.</a:t>
            </a:r>
          </a:p>
        </p:txBody>
      </p:sp>
    </p:spTree>
    <p:extLst>
      <p:ext uri="{BB962C8B-B14F-4D97-AF65-F5344CB8AC3E}">
        <p14:creationId xmlns:p14="http://schemas.microsoft.com/office/powerpoint/2010/main" val="40361787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8530150" y="507975"/>
            <a:ext cx="1121825" cy="391574"/>
          </a:xfrm>
          <a:prstGeom prst="rect">
            <a:avLst/>
          </a:prstGeom>
          <a:blipFill>
            <a:blip r:embed="rId3"/>
            <a:stretch>
              <a:fillRect/>
            </a:stretch>
          </a:blipFill>
        </p:spPr>
      </p:sp>
      <p:sp>
        <p:nvSpPr>
          <p:cNvPr id="70" name="Shape 70"/>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71" name="Shape 71"/>
          <p:cNvSpPr/>
          <p:nvPr/>
        </p:nvSpPr>
        <p:spPr>
          <a:xfrm>
            <a:off x="508000" y="941900"/>
            <a:ext cx="9154574" cy="10575"/>
          </a:xfrm>
          <a:prstGeom prst="rect">
            <a:avLst/>
          </a:prstGeom>
          <a:blipFill>
            <a:blip r:embed="rId4"/>
            <a:stretch>
              <a:fillRect/>
            </a:stretch>
          </a:blipFill>
        </p:spPr>
      </p:sp>
      <p:sp>
        <p:nvSpPr>
          <p:cNvPr id="72" name="Shape 72"/>
          <p:cNvSpPr/>
          <p:nvPr/>
        </p:nvSpPr>
        <p:spPr>
          <a:xfrm>
            <a:off x="508000" y="7239000"/>
            <a:ext cx="9154574" cy="10575"/>
          </a:xfrm>
          <a:prstGeom prst="rect">
            <a:avLst/>
          </a:prstGeom>
          <a:blipFill>
            <a:blip r:embed="rId4"/>
            <a:stretch>
              <a:fillRect/>
            </a:stretch>
          </a:blipFill>
        </p:spPr>
      </p:sp>
      <p:sp>
        <p:nvSpPr>
          <p:cNvPr id="73" name="Shape 73"/>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a Browser?</a:t>
            </a:r>
          </a:p>
        </p:txBody>
      </p:sp>
      <p:sp>
        <p:nvSpPr>
          <p:cNvPr id="74" name="Shape 74"/>
          <p:cNvSpPr txBox="1"/>
          <p:nvPr/>
        </p:nvSpPr>
        <p:spPr>
          <a:xfrm>
            <a:off x="524000" y="1100775"/>
            <a:ext cx="8977025" cy="570150"/>
          </a:xfrm>
          <a:prstGeom prst="rect">
            <a:avLst/>
          </a:prstGeom>
        </p:spPr>
        <p:txBody>
          <a:bodyPr lIns="38100" tIns="38100" rIns="38100" bIns="38100" anchor="t" anchorCtr="0">
            <a:noAutofit/>
          </a:bodyPr>
          <a:lstStyle/>
          <a:p>
            <a:pPr marL="0" marR="0" indent="0" algn="ctr" rtl="0">
              <a:lnSpc>
                <a:spcPct val="120139"/>
              </a:lnSpc>
              <a:spcBef>
                <a:spcPts val="0"/>
              </a:spcBef>
              <a:spcAft>
                <a:spcPts val="990"/>
              </a:spcAft>
              <a:buNone/>
            </a:pPr>
            <a:r>
              <a:rPr lang="en-US" sz="2000">
                <a:solidFill>
                  <a:srgbClr val="595959"/>
                </a:solidFill>
                <a:latin typeface="Arial"/>
                <a:ea typeface="Arial"/>
                <a:cs typeface="Arial"/>
                <a:sym typeface="Arial"/>
              </a:rPr>
              <a:t>A browser is a tool to help you access the World Wide Web. Check it out!</a:t>
            </a:r>
          </a:p>
        </p:txBody>
      </p:sp>
      <p:sp>
        <p:nvSpPr>
          <p:cNvPr id="75" name="Shape 75">
            <a:hlinkClick r:id="rId5"/>
          </p:cNvPr>
          <p:cNvSpPr/>
          <p:nvPr/>
        </p:nvSpPr>
        <p:spPr>
          <a:xfrm>
            <a:off x="1405250" y="1625600"/>
            <a:ext cx="7349474" cy="5512100"/>
          </a:xfrm>
          <a:prstGeom prst="rect">
            <a:avLst/>
          </a:prstGeom>
          <a:blipFill>
            <a:blip r:embed="rId6"/>
            <a:stretch>
              <a:fillRect/>
            </a:stretch>
          </a:blipFill>
        </p:spPr>
      </p:sp>
    </p:spTree>
    <p:extLst>
      <p:ext uri="{BB962C8B-B14F-4D97-AF65-F5344CB8AC3E}">
        <p14:creationId xmlns:p14="http://schemas.microsoft.com/office/powerpoint/2010/main" val="29834480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8530150" y="507975"/>
            <a:ext cx="1121825" cy="391574"/>
          </a:xfrm>
          <a:prstGeom prst="rect">
            <a:avLst/>
          </a:prstGeom>
          <a:blipFill>
            <a:blip r:embed="rId3"/>
            <a:stretch>
              <a:fillRect/>
            </a:stretch>
          </a:blipFill>
        </p:spPr>
      </p:sp>
      <p:sp>
        <p:nvSpPr>
          <p:cNvPr id="87" name="Shape 87"/>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88" name="Shape 88"/>
          <p:cNvSpPr/>
          <p:nvPr/>
        </p:nvSpPr>
        <p:spPr>
          <a:xfrm>
            <a:off x="508000" y="941900"/>
            <a:ext cx="9154574" cy="10575"/>
          </a:xfrm>
          <a:prstGeom prst="rect">
            <a:avLst/>
          </a:prstGeom>
          <a:blipFill>
            <a:blip r:embed="rId4"/>
            <a:stretch>
              <a:fillRect/>
            </a:stretch>
          </a:blipFill>
        </p:spPr>
      </p:sp>
      <p:sp>
        <p:nvSpPr>
          <p:cNvPr id="89" name="Shape 89"/>
          <p:cNvSpPr/>
          <p:nvPr/>
        </p:nvSpPr>
        <p:spPr>
          <a:xfrm>
            <a:off x="508000" y="7239000"/>
            <a:ext cx="9154574" cy="10575"/>
          </a:xfrm>
          <a:prstGeom prst="rect">
            <a:avLst/>
          </a:prstGeom>
          <a:blipFill>
            <a:blip r:embed="rId4"/>
            <a:stretch>
              <a:fillRect/>
            </a:stretch>
          </a:blipFill>
        </p:spPr>
      </p:sp>
      <p:sp>
        <p:nvSpPr>
          <p:cNvPr id="90" name="Shape 9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Websites vs. Webpages</a:t>
            </a:r>
          </a:p>
        </p:txBody>
      </p:sp>
      <p:sp>
        <p:nvSpPr>
          <p:cNvPr id="91" name="Shape 91"/>
          <p:cNvSpPr txBox="1"/>
          <p:nvPr/>
        </p:nvSpPr>
        <p:spPr>
          <a:xfrm>
            <a:off x="2721675" y="2732250"/>
            <a:ext cx="5046825" cy="4362449"/>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 website is a collection of webpages that belong to one domain or owner.</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 webpage is a single document (which can include images, videos, charts, etc) viewable through a web browser.</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For example, www.sandiegozoo.org is a website for the San Diego Zoo. "Hours &amp; Directions" is one webpage on the website.</a:t>
            </a:r>
          </a:p>
          <a:p>
            <a:endParaRPr lang="en-US" sz="2000">
              <a:solidFill>
                <a:srgbClr val="595959"/>
              </a:solidFill>
              <a:latin typeface="Arial"/>
              <a:ea typeface="Arial"/>
              <a:cs typeface="Arial"/>
              <a:sym typeface="Arial"/>
            </a:endParaRPr>
          </a:p>
          <a:p>
            <a:endParaRPr lang="en-US" sz="2000">
              <a:solidFill>
                <a:srgbClr val="595959"/>
              </a:solidFill>
              <a:latin typeface="Arial"/>
              <a:ea typeface="Arial"/>
              <a:cs typeface="Arial"/>
              <a:sym typeface="Arial"/>
            </a:endParaRPr>
          </a:p>
        </p:txBody>
      </p:sp>
    </p:spTree>
    <p:extLst>
      <p:ext uri="{BB962C8B-B14F-4D97-AF65-F5344CB8AC3E}">
        <p14:creationId xmlns:p14="http://schemas.microsoft.com/office/powerpoint/2010/main" val="34799830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8530150" y="507975"/>
            <a:ext cx="1121825" cy="391574"/>
          </a:xfrm>
          <a:prstGeom prst="rect">
            <a:avLst/>
          </a:prstGeom>
          <a:blipFill>
            <a:blip r:embed="rId3"/>
            <a:stretch>
              <a:fillRect/>
            </a:stretch>
          </a:blipFill>
        </p:spPr>
      </p:sp>
      <p:sp>
        <p:nvSpPr>
          <p:cNvPr id="97" name="Shape 97"/>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98" name="Shape 98"/>
          <p:cNvSpPr/>
          <p:nvPr/>
        </p:nvSpPr>
        <p:spPr>
          <a:xfrm>
            <a:off x="508000" y="941900"/>
            <a:ext cx="9154574" cy="10575"/>
          </a:xfrm>
          <a:prstGeom prst="rect">
            <a:avLst/>
          </a:prstGeom>
          <a:blipFill>
            <a:blip r:embed="rId4"/>
            <a:stretch>
              <a:fillRect/>
            </a:stretch>
          </a:blipFill>
        </p:spPr>
      </p:sp>
      <p:sp>
        <p:nvSpPr>
          <p:cNvPr id="99" name="Shape 99"/>
          <p:cNvSpPr/>
          <p:nvPr/>
        </p:nvSpPr>
        <p:spPr>
          <a:xfrm>
            <a:off x="508000" y="7239000"/>
            <a:ext cx="9154574" cy="10575"/>
          </a:xfrm>
          <a:prstGeom prst="rect">
            <a:avLst/>
          </a:prstGeom>
          <a:blipFill>
            <a:blip r:embed="rId4"/>
            <a:stretch>
              <a:fillRect/>
            </a:stretch>
          </a:blipFill>
        </p:spPr>
      </p:sp>
      <p:sp>
        <p:nvSpPr>
          <p:cNvPr id="100" name="Shape 10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a Web Address?</a:t>
            </a:r>
          </a:p>
        </p:txBody>
      </p:sp>
      <p:sp>
        <p:nvSpPr>
          <p:cNvPr id="101" name="Shape 101"/>
          <p:cNvSpPr txBox="1"/>
          <p:nvPr/>
        </p:nvSpPr>
        <p:spPr>
          <a:xfrm>
            <a:off x="2721675" y="2732250"/>
            <a:ext cx="5046825" cy="4048700"/>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 web address is the identifying address for a file, or webpage, on the internet. Typing a web address into the browser bar, or address bar, allows you to access this file on the internet. Another word for "web address" is URL.</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An example of a web address is http://www.google.com.</a:t>
            </a:r>
          </a:p>
        </p:txBody>
      </p:sp>
    </p:spTree>
    <p:extLst>
      <p:ext uri="{BB962C8B-B14F-4D97-AF65-F5344CB8AC3E}">
        <p14:creationId xmlns:p14="http://schemas.microsoft.com/office/powerpoint/2010/main" val="669540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8530150" y="507975"/>
            <a:ext cx="1121825" cy="391574"/>
          </a:xfrm>
          <a:prstGeom prst="rect">
            <a:avLst/>
          </a:prstGeom>
          <a:blipFill>
            <a:blip r:embed="rId3"/>
            <a:stretch>
              <a:fillRect/>
            </a:stretch>
          </a:blipFill>
        </p:spPr>
      </p:sp>
      <p:sp>
        <p:nvSpPr>
          <p:cNvPr id="107" name="Shape 107"/>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108" name="Shape 108"/>
          <p:cNvSpPr/>
          <p:nvPr/>
        </p:nvSpPr>
        <p:spPr>
          <a:xfrm>
            <a:off x="508000" y="941900"/>
            <a:ext cx="9154574" cy="10575"/>
          </a:xfrm>
          <a:prstGeom prst="rect">
            <a:avLst/>
          </a:prstGeom>
          <a:blipFill>
            <a:blip r:embed="rId4"/>
            <a:stretch>
              <a:fillRect/>
            </a:stretch>
          </a:blipFill>
        </p:spPr>
      </p:sp>
      <p:sp>
        <p:nvSpPr>
          <p:cNvPr id="109" name="Shape 109"/>
          <p:cNvSpPr/>
          <p:nvPr/>
        </p:nvSpPr>
        <p:spPr>
          <a:xfrm>
            <a:off x="508000" y="7239000"/>
            <a:ext cx="9154574" cy="10575"/>
          </a:xfrm>
          <a:prstGeom prst="rect">
            <a:avLst/>
          </a:prstGeom>
          <a:blipFill>
            <a:blip r:embed="rId4"/>
            <a:stretch>
              <a:fillRect/>
            </a:stretch>
          </a:blipFill>
        </p:spPr>
      </p:sp>
      <p:sp>
        <p:nvSpPr>
          <p:cNvPr id="110" name="Shape 11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What is a Search Engine?</a:t>
            </a:r>
          </a:p>
        </p:txBody>
      </p:sp>
      <p:sp>
        <p:nvSpPr>
          <p:cNvPr id="111" name="Shape 111"/>
          <p:cNvSpPr txBox="1"/>
          <p:nvPr/>
        </p:nvSpPr>
        <p:spPr>
          <a:xfrm>
            <a:off x="2721675" y="2732250"/>
            <a:ext cx="5046825" cy="4048700"/>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A search engine is a program to help you find webpages on the internet.</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Search engines do not search the whole web, but only an </a:t>
            </a:r>
            <a:r>
              <a:rPr lang="en-US" sz="2000" i="1">
                <a:solidFill>
                  <a:srgbClr val="595959"/>
                </a:solidFill>
                <a:latin typeface="Arial"/>
                <a:ea typeface="Arial"/>
                <a:cs typeface="Arial"/>
                <a:sym typeface="Arial"/>
              </a:rPr>
              <a:t>index</a:t>
            </a:r>
            <a:r>
              <a:rPr lang="en-US" sz="2000">
                <a:solidFill>
                  <a:srgbClr val="595959"/>
                </a:solidFill>
                <a:latin typeface="Arial"/>
                <a:ea typeface="Arial"/>
                <a:cs typeface="Arial"/>
                <a:sym typeface="Arial"/>
              </a:rPr>
              <a:t> of the web.</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Some examples of search engines include Google, Bing, Yahoo, and Ask.</a:t>
            </a:r>
          </a:p>
        </p:txBody>
      </p:sp>
    </p:spTree>
    <p:extLst>
      <p:ext uri="{BB962C8B-B14F-4D97-AF65-F5344CB8AC3E}">
        <p14:creationId xmlns:p14="http://schemas.microsoft.com/office/powerpoint/2010/main" val="26103005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8530150" y="507975"/>
            <a:ext cx="1121825" cy="391574"/>
          </a:xfrm>
          <a:prstGeom prst="rect">
            <a:avLst/>
          </a:prstGeom>
          <a:blipFill>
            <a:blip r:embed="rId3"/>
            <a:stretch>
              <a:fillRect/>
            </a:stretch>
          </a:blipFill>
        </p:spPr>
      </p:sp>
      <p:sp>
        <p:nvSpPr>
          <p:cNvPr id="117" name="Shape 117"/>
          <p:cNvSpPr txBox="1"/>
          <p:nvPr/>
        </p:nvSpPr>
        <p:spPr>
          <a:xfrm>
            <a:off x="7431250" y="7336000"/>
            <a:ext cx="1882400" cy="211999"/>
          </a:xfrm>
          <a:prstGeom prst="rect">
            <a:avLst/>
          </a:prstGeom>
        </p:spPr>
        <p:txBody>
          <a:bodyPr lIns="38100" tIns="38100" rIns="38100" bIns="38100" anchor="t" anchorCtr="0">
            <a:noAutofit/>
          </a:bodyPr>
          <a:lstStyle/>
          <a:p>
            <a:pPr marL="0" marR="0" indent="0" algn="r">
              <a:lnSpc>
                <a:spcPct val="120312"/>
              </a:lnSpc>
              <a:spcBef>
                <a:spcPts val="0"/>
              </a:spcBef>
              <a:spcAft>
                <a:spcPts val="0"/>
              </a:spcAft>
              <a:buNone/>
            </a:pPr>
            <a:r>
              <a:rPr lang="en-US" sz="888">
                <a:solidFill>
                  <a:srgbClr val="AAAAAA"/>
                </a:solidFill>
                <a:latin typeface="Arial"/>
                <a:ea typeface="Arial"/>
                <a:cs typeface="Arial"/>
                <a:sym typeface="Arial"/>
              </a:rPr>
              <a:t>Google Confidential and Proprietary</a:t>
            </a:r>
          </a:p>
        </p:txBody>
      </p:sp>
      <p:sp>
        <p:nvSpPr>
          <p:cNvPr id="118" name="Shape 118"/>
          <p:cNvSpPr/>
          <p:nvPr/>
        </p:nvSpPr>
        <p:spPr>
          <a:xfrm>
            <a:off x="508000" y="941900"/>
            <a:ext cx="9154574" cy="10575"/>
          </a:xfrm>
          <a:prstGeom prst="rect">
            <a:avLst/>
          </a:prstGeom>
          <a:blipFill>
            <a:blip r:embed="rId4"/>
            <a:stretch>
              <a:fillRect/>
            </a:stretch>
          </a:blipFill>
        </p:spPr>
      </p:sp>
      <p:sp>
        <p:nvSpPr>
          <p:cNvPr id="119" name="Shape 119"/>
          <p:cNvSpPr/>
          <p:nvPr/>
        </p:nvSpPr>
        <p:spPr>
          <a:xfrm>
            <a:off x="508000" y="7239000"/>
            <a:ext cx="9154574" cy="10575"/>
          </a:xfrm>
          <a:prstGeom prst="rect">
            <a:avLst/>
          </a:prstGeom>
          <a:blipFill>
            <a:blip r:embed="rId4"/>
            <a:stretch>
              <a:fillRect/>
            </a:stretch>
          </a:blipFill>
        </p:spPr>
      </p:sp>
      <p:sp>
        <p:nvSpPr>
          <p:cNvPr id="120" name="Shape 120"/>
          <p:cNvSpPr txBox="1">
            <a:spLocks noGrp="1"/>
          </p:cNvSpPr>
          <p:nvPr>
            <p:ph type="title" idx="4294967295"/>
          </p:nvPr>
        </p:nvSpPr>
        <p:spPr>
          <a:xfrm>
            <a:off x="506225" y="453300"/>
            <a:ext cx="7870825" cy="501275"/>
          </a:xfrm>
          <a:prstGeom prst="rect">
            <a:avLst/>
          </a:prstGeom>
        </p:spPr>
        <p:txBody>
          <a:bodyPr lIns="38100" tIns="38100" rIns="38100" bIns="38100" anchor="t" anchorCtr="0">
            <a:noAutofit/>
          </a:bodyPr>
          <a:lstStyle/>
          <a:p>
            <a:pPr marL="0" marR="0" indent="0" algn="l" rtl="0">
              <a:lnSpc>
                <a:spcPct val="107812"/>
              </a:lnSpc>
              <a:spcBef>
                <a:spcPts val="0"/>
              </a:spcBef>
              <a:spcAft>
                <a:spcPts val="0"/>
              </a:spcAft>
              <a:buNone/>
            </a:pPr>
            <a:r>
              <a:rPr lang="en-US" sz="2666">
                <a:solidFill>
                  <a:srgbClr val="0066CC"/>
                </a:solidFill>
                <a:latin typeface="Arial"/>
                <a:ea typeface="Arial"/>
                <a:cs typeface="Arial"/>
                <a:sym typeface="Arial"/>
              </a:rPr>
              <a:t>Deep Web vs. Visible Web</a:t>
            </a:r>
          </a:p>
        </p:txBody>
      </p:sp>
      <p:sp>
        <p:nvSpPr>
          <p:cNvPr id="121" name="Shape 121"/>
          <p:cNvSpPr txBox="1"/>
          <p:nvPr/>
        </p:nvSpPr>
        <p:spPr>
          <a:xfrm>
            <a:off x="2721675" y="2732250"/>
            <a:ext cx="5046825" cy="4421974"/>
          </a:xfrm>
          <a:prstGeom prst="rect">
            <a:avLst/>
          </a:prstGeom>
        </p:spPr>
        <p:txBody>
          <a:bodyPr lIns="38100" tIns="38100" rIns="38100" bIns="38100" anchor="t" anchorCtr="0">
            <a:noAutofit/>
          </a:bodyPr>
          <a:lstStyle/>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When you use a search engine, you only have access to the visible web -- the part of the web your search engine has indexed.</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entire web is much larger than any one search engine's index. It is estimated that the deep web is over 500 times the size of the visible web!</a:t>
            </a:r>
          </a:p>
          <a:p>
            <a:endParaRPr lang="en-US" sz="2000">
              <a:solidFill>
                <a:srgbClr val="595959"/>
              </a:solidFill>
              <a:latin typeface="Arial"/>
              <a:ea typeface="Arial"/>
              <a:cs typeface="Arial"/>
              <a:sym typeface="Arial"/>
            </a:endParaRPr>
          </a:p>
          <a:p>
            <a:pPr marL="0" marR="0" indent="0" algn="l" rtl="0">
              <a:lnSpc>
                <a:spcPct val="120138"/>
              </a:lnSpc>
              <a:spcBef>
                <a:spcPts val="0"/>
              </a:spcBef>
              <a:spcAft>
                <a:spcPts val="990"/>
              </a:spcAft>
              <a:buNone/>
            </a:pPr>
            <a:r>
              <a:rPr lang="en-US" sz="2000">
                <a:solidFill>
                  <a:srgbClr val="595959"/>
                </a:solidFill>
                <a:latin typeface="Arial"/>
                <a:ea typeface="Arial"/>
                <a:cs typeface="Arial"/>
                <a:sym typeface="Arial"/>
              </a:rPr>
              <a:t>The deep web includes webpages that are not linked to by other pages, password-protected sites, and private databases (such as library catalogs).</a:t>
            </a:r>
          </a:p>
        </p:txBody>
      </p:sp>
    </p:spTree>
    <p:extLst>
      <p:ext uri="{BB962C8B-B14F-4D97-AF65-F5344CB8AC3E}">
        <p14:creationId xmlns:p14="http://schemas.microsoft.com/office/powerpoint/2010/main" val="8613864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2143</Words>
  <Application>Microsoft Macintosh PowerPoint</Application>
  <PresentationFormat>Custom</PresentationFormat>
  <Paragraphs>493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
      <vt:lpstr>Understanding Search Engines</vt:lpstr>
      <vt:lpstr>Word Soup</vt:lpstr>
      <vt:lpstr>What is the Internet?</vt:lpstr>
      <vt:lpstr>What is the Web?</vt:lpstr>
      <vt:lpstr>What is a Browser?</vt:lpstr>
      <vt:lpstr>Websites vs. Webpages</vt:lpstr>
      <vt:lpstr>What is a Web Address?</vt:lpstr>
      <vt:lpstr>What is a Search Engine?</vt:lpstr>
      <vt:lpstr>Deep Web vs. Visible Web</vt:lpstr>
      <vt:lpstr>Putting It All Together</vt:lpstr>
      <vt:lpstr>Understanding Search Engines</vt:lpstr>
      <vt:lpstr>Homepage</vt:lpstr>
      <vt:lpstr>Say What You Want</vt:lpstr>
      <vt:lpstr>Another Search Option</vt:lpstr>
      <vt:lpstr>Different Search Tools</vt:lpstr>
      <vt:lpstr>Advanced Search</vt:lpstr>
      <vt:lpstr>Language Tools</vt:lpstr>
      <vt:lpstr>The Search Engine Results Page</vt:lpstr>
      <vt:lpstr>Reading Individual Search Results</vt:lpstr>
      <vt:lpstr>Give It a Try!</vt:lpstr>
      <vt:lpstr>Search Techniques &amp; Strategies</vt:lpstr>
      <vt:lpstr>Choosing a Link</vt:lpstr>
      <vt:lpstr>Link Choice Can Matter</vt:lpstr>
      <vt:lpstr>Give It a Try!</vt:lpstr>
      <vt:lpstr>Think About What You See</vt:lpstr>
      <vt:lpstr>The Anatomy of a Search Results Page</vt:lpstr>
      <vt:lpstr>The Anatomy of a Search Results Page</vt:lpstr>
      <vt:lpstr>Ranking Results</vt:lpstr>
      <vt:lpstr>PowerPoint Presentation</vt:lpstr>
      <vt:lpstr>Tips for Understanding Web Addresses</vt:lpstr>
      <vt:lpstr>Chose the Best Result</vt:lpstr>
      <vt:lpstr>Working with Instant Search</vt:lpstr>
      <vt:lpstr>Give It a Try!</vt:lpstr>
      <vt:lpstr>Features &amp; Operators</vt:lpstr>
      <vt:lpstr>What is an Operator?</vt:lpstr>
      <vt:lpstr>Google Search Operators</vt:lpstr>
      <vt:lpstr>PowerPoint Presentation</vt:lpstr>
      <vt:lpstr>Exclusion (-)</vt:lpstr>
      <vt:lpstr>Inclusion (+)</vt:lpstr>
      <vt:lpstr>Similar Words (~)</vt:lpstr>
      <vt:lpstr>Multiple Words (OR)</vt:lpstr>
      <vt:lpstr>Number Range (..)</vt:lpstr>
      <vt:lpstr>Fill-in-the-Blank (*)</vt:lpstr>
      <vt:lpstr>Exact Phrase (" ")</vt:lpstr>
      <vt:lpstr>Putting It All Together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Techniques &amp; Strategies</dc:title>
  <cp:lastModifiedBy>John Feeney</cp:lastModifiedBy>
  <cp:revision>4</cp:revision>
  <dcterms:modified xsi:type="dcterms:W3CDTF">2014-01-22T19:35:05Z</dcterms:modified>
</cp:coreProperties>
</file>